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1" r:id="rId3"/>
    <p:sldId id="262" r:id="rId4"/>
    <p:sldId id="277" r:id="rId5"/>
    <p:sldId id="278" r:id="rId6"/>
    <p:sldId id="264" r:id="rId7"/>
    <p:sldId id="265" r:id="rId8"/>
    <p:sldId id="266" r:id="rId9"/>
    <p:sldId id="279" r:id="rId10"/>
    <p:sldId id="280" r:id="rId11"/>
    <p:sldId id="281" r:id="rId12"/>
    <p:sldId id="282" r:id="rId13"/>
    <p:sldId id="267" r:id="rId14"/>
    <p:sldId id="283" r:id="rId15"/>
    <p:sldId id="268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D5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FE556-A2C6-4A22-8AFA-AFFA10012B38}" type="doc">
      <dgm:prSet loTypeId="urn:microsoft.com/office/officeart/2011/layout/Circle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C712CF-020C-41D6-A163-1A2755A59637}">
      <dgm:prSet phldrT="[Text]" custT="1"/>
      <dgm:spPr/>
      <dgm:t>
        <a:bodyPr/>
        <a:lstStyle/>
        <a:p>
          <a:r>
            <a:rPr lang="id-ID" sz="1500" dirty="0"/>
            <a:t>Jaga jarak fisik</a:t>
          </a:r>
        </a:p>
        <a:p>
          <a:r>
            <a:rPr lang="id-ID" sz="1500" dirty="0"/>
            <a:t>(</a:t>
          </a:r>
          <a:r>
            <a:rPr lang="id-ID" sz="1500" i="1" dirty="0"/>
            <a:t>Physical Distancing</a:t>
          </a:r>
          <a:r>
            <a:rPr lang="id-ID" sz="1500" dirty="0"/>
            <a:t>)</a:t>
          </a:r>
          <a:endParaRPr lang="en-US" sz="1500" dirty="0"/>
        </a:p>
      </dgm:t>
    </dgm:pt>
    <dgm:pt modelId="{0F9FDBE1-C727-48A0-8975-6EB4DE502524}" type="parTrans" cxnId="{D588BB11-4816-4825-BABB-23745A7C9129}">
      <dgm:prSet/>
      <dgm:spPr/>
      <dgm:t>
        <a:bodyPr/>
        <a:lstStyle/>
        <a:p>
          <a:endParaRPr lang="en-US"/>
        </a:p>
      </dgm:t>
    </dgm:pt>
    <dgm:pt modelId="{856AAA6B-127F-48A9-B3F2-94105056214F}" type="sibTrans" cxnId="{D588BB11-4816-4825-BABB-23745A7C9129}">
      <dgm:prSet/>
      <dgm:spPr/>
      <dgm:t>
        <a:bodyPr/>
        <a:lstStyle/>
        <a:p>
          <a:endParaRPr lang="en-US"/>
        </a:p>
      </dgm:t>
    </dgm:pt>
    <dgm:pt modelId="{23B679DC-1165-48F0-A490-8AB9A3AE7567}">
      <dgm:prSet phldrT="[Text]" custT="1"/>
      <dgm:spPr/>
      <dgm:t>
        <a:bodyPr/>
        <a:lstStyle/>
        <a:p>
          <a:r>
            <a:rPr lang="id-ID" sz="1600" dirty="0"/>
            <a:t>Penerapan Higiene  Personal</a:t>
          </a:r>
          <a:endParaRPr lang="en-US" sz="1600" dirty="0"/>
        </a:p>
      </dgm:t>
    </dgm:pt>
    <dgm:pt modelId="{7235AEE9-8617-4835-83C9-ACBC752A7D92}" type="parTrans" cxnId="{792AC0DF-DC48-44EB-879F-60E822F3B88B}">
      <dgm:prSet/>
      <dgm:spPr/>
      <dgm:t>
        <a:bodyPr/>
        <a:lstStyle/>
        <a:p>
          <a:endParaRPr lang="en-US"/>
        </a:p>
      </dgm:t>
    </dgm:pt>
    <dgm:pt modelId="{4DCF6701-CFD5-4B10-9785-708D085972BF}" type="sibTrans" cxnId="{792AC0DF-DC48-44EB-879F-60E822F3B88B}">
      <dgm:prSet/>
      <dgm:spPr/>
      <dgm:t>
        <a:bodyPr/>
        <a:lstStyle/>
        <a:p>
          <a:endParaRPr lang="en-US"/>
        </a:p>
      </dgm:t>
    </dgm:pt>
    <dgm:pt modelId="{25E5D407-4357-4F77-AC59-EBE88BE487B1}">
      <dgm:prSet phldrT="[Text]" custT="1"/>
      <dgm:spPr/>
      <dgm:t>
        <a:bodyPr/>
        <a:lstStyle/>
        <a:p>
          <a:r>
            <a:rPr lang="id-ID" sz="1600" dirty="0"/>
            <a:t>Pemeriksaan kesehatan awal (</a:t>
          </a:r>
          <a:r>
            <a:rPr lang="id-ID" sz="1600" i="1" dirty="0"/>
            <a:t>screening</a:t>
          </a:r>
          <a:r>
            <a:rPr lang="id-ID" sz="1600" dirty="0"/>
            <a:t>)</a:t>
          </a:r>
          <a:endParaRPr lang="en-US" sz="1600" dirty="0"/>
        </a:p>
      </dgm:t>
    </dgm:pt>
    <dgm:pt modelId="{0AD52964-7972-4BA9-9F64-E9ED55D70114}" type="parTrans" cxnId="{73B7CB6A-BCA6-444A-8BA9-C46BA6F8E15A}">
      <dgm:prSet/>
      <dgm:spPr/>
      <dgm:t>
        <a:bodyPr/>
        <a:lstStyle/>
        <a:p>
          <a:endParaRPr lang="en-US"/>
        </a:p>
      </dgm:t>
    </dgm:pt>
    <dgm:pt modelId="{CECC9617-7941-4E3B-B185-306867212C60}" type="sibTrans" cxnId="{73B7CB6A-BCA6-444A-8BA9-C46BA6F8E15A}">
      <dgm:prSet/>
      <dgm:spPr/>
      <dgm:t>
        <a:bodyPr/>
        <a:lstStyle/>
        <a:p>
          <a:endParaRPr lang="en-US"/>
        </a:p>
      </dgm:t>
    </dgm:pt>
    <dgm:pt modelId="{F659CA6D-10F7-4ECF-8436-015C6A73ACEB}">
      <dgm:prSet phldrT="[Text]" custT="1"/>
      <dgm:spPr/>
      <dgm:t>
        <a:bodyPr/>
        <a:lstStyle/>
        <a:p>
          <a:r>
            <a:rPr lang="id-ID" sz="1600" dirty="0"/>
            <a:t>Penerapan Higiene  Sanitasi</a:t>
          </a:r>
          <a:endParaRPr lang="en-US" sz="1600" dirty="0"/>
        </a:p>
      </dgm:t>
    </dgm:pt>
    <dgm:pt modelId="{CC25680A-C284-478F-9C48-6AA268FB7B99}" type="parTrans" cxnId="{F9921EE6-328D-4817-84BB-93906963A843}">
      <dgm:prSet/>
      <dgm:spPr/>
      <dgm:t>
        <a:bodyPr/>
        <a:lstStyle/>
        <a:p>
          <a:endParaRPr lang="en-US"/>
        </a:p>
      </dgm:t>
    </dgm:pt>
    <dgm:pt modelId="{694867E2-BA73-46FC-B917-E1FF9CA8427B}" type="sibTrans" cxnId="{F9921EE6-328D-4817-84BB-93906963A843}">
      <dgm:prSet/>
      <dgm:spPr/>
      <dgm:t>
        <a:bodyPr/>
        <a:lstStyle/>
        <a:p>
          <a:endParaRPr lang="en-US"/>
        </a:p>
      </dgm:t>
    </dgm:pt>
    <dgm:pt modelId="{7DD90ECE-D508-47AA-9786-C573A1898A51}" type="pres">
      <dgm:prSet presAssocID="{A86FE556-A2C6-4A22-8AFA-AFFA10012B3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387D846-47FC-4450-B317-27DDE46FE690}" type="pres">
      <dgm:prSet presAssocID="{F659CA6D-10F7-4ECF-8436-015C6A73ACEB}" presName="Accent4" presStyleCnt="0"/>
      <dgm:spPr/>
    </dgm:pt>
    <dgm:pt modelId="{61B5AAD3-96BE-4B71-A4F5-F99AE1F2061B}" type="pres">
      <dgm:prSet presAssocID="{F659CA6D-10F7-4ECF-8436-015C6A73ACEB}" presName="Accent" presStyleLbl="node1" presStyleIdx="0" presStyleCnt="4" custLinFactNeighborX="61101" custLinFactNeighborY="2479"/>
      <dgm:spPr/>
    </dgm:pt>
    <dgm:pt modelId="{B6F628CE-CD36-404D-B193-690CF13C7374}" type="pres">
      <dgm:prSet presAssocID="{F659CA6D-10F7-4ECF-8436-015C6A73ACEB}" presName="ParentBackground4" presStyleCnt="0"/>
      <dgm:spPr/>
    </dgm:pt>
    <dgm:pt modelId="{8D07FEBA-8A8C-4114-BF6B-C82A3F7FB4F8}" type="pres">
      <dgm:prSet presAssocID="{F659CA6D-10F7-4ECF-8436-015C6A73ACEB}" presName="ParentBackground" presStyleLbl="fgAcc1" presStyleIdx="0" presStyleCnt="4" custLinFactNeighborX="48336" custLinFactNeighborY="1228"/>
      <dgm:spPr/>
    </dgm:pt>
    <dgm:pt modelId="{9A31D7F7-DB86-40F2-83A3-2BDFAF44ACA3}" type="pres">
      <dgm:prSet presAssocID="{F659CA6D-10F7-4ECF-8436-015C6A73ACE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5B8BFE5-1C18-462E-BCAB-9BD2B9BB6F63}" type="pres">
      <dgm:prSet presAssocID="{25E5D407-4357-4F77-AC59-EBE88BE487B1}" presName="Accent3" presStyleCnt="0"/>
      <dgm:spPr/>
    </dgm:pt>
    <dgm:pt modelId="{881B2299-514A-4795-91FD-795B45C534A6}" type="pres">
      <dgm:prSet presAssocID="{25E5D407-4357-4F77-AC59-EBE88BE487B1}" presName="Accent" presStyleLbl="node1" presStyleIdx="1" presStyleCnt="4" custLinFactNeighborX="17993" custLinFactNeighborY="57"/>
      <dgm:spPr/>
    </dgm:pt>
    <dgm:pt modelId="{BDDC5090-657D-49E5-B09A-0AC7516260C5}" type="pres">
      <dgm:prSet presAssocID="{25E5D407-4357-4F77-AC59-EBE88BE487B1}" presName="ParentBackground3" presStyleCnt="0"/>
      <dgm:spPr/>
    </dgm:pt>
    <dgm:pt modelId="{92041FDD-2E28-47FD-A1B7-FC268F7C5024}" type="pres">
      <dgm:prSet presAssocID="{25E5D407-4357-4F77-AC59-EBE88BE487B1}" presName="ParentBackground" presStyleLbl="fgAcc1" presStyleIdx="1" presStyleCnt="4" custScaleX="118366" custLinFactNeighborX="17655" custLinFactNeighborY="-1748"/>
      <dgm:spPr/>
    </dgm:pt>
    <dgm:pt modelId="{48AC4DD3-F8B5-4781-926C-F1648725284C}" type="pres">
      <dgm:prSet presAssocID="{25E5D407-4357-4F77-AC59-EBE88BE487B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834B4C4-6686-4E0C-B65B-D6A636152DFC}" type="pres">
      <dgm:prSet presAssocID="{23B679DC-1165-48F0-A490-8AB9A3AE7567}" presName="Accent2" presStyleCnt="0"/>
      <dgm:spPr/>
    </dgm:pt>
    <dgm:pt modelId="{81D936AA-031E-4BA6-BFE3-07C2E68930D1}" type="pres">
      <dgm:prSet presAssocID="{23B679DC-1165-48F0-A490-8AB9A3AE7567}" presName="Accent" presStyleLbl="node1" presStyleIdx="2" presStyleCnt="4" custLinFactNeighborX="-12810" custLinFactNeighborY="-1325"/>
      <dgm:spPr/>
    </dgm:pt>
    <dgm:pt modelId="{D72DEC88-69AD-4A2F-8E35-FB864630FAD9}" type="pres">
      <dgm:prSet presAssocID="{23B679DC-1165-48F0-A490-8AB9A3AE7567}" presName="ParentBackground2" presStyleCnt="0"/>
      <dgm:spPr/>
    </dgm:pt>
    <dgm:pt modelId="{249470E3-8B2F-43B9-B4EA-EED86C9B47CB}" type="pres">
      <dgm:prSet presAssocID="{23B679DC-1165-48F0-A490-8AB9A3AE7567}" presName="ParentBackground" presStyleLbl="fgAcc1" presStyleIdx="2" presStyleCnt="4" custLinFactNeighborX="-19406" custLinFactNeighborY="-2008"/>
      <dgm:spPr/>
    </dgm:pt>
    <dgm:pt modelId="{548EF628-6F0B-44C8-87AF-3EE61F7B2CA8}" type="pres">
      <dgm:prSet presAssocID="{23B679DC-1165-48F0-A490-8AB9A3AE756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7AEC0E3-5086-43F6-89AE-081622874EB5}" type="pres">
      <dgm:prSet presAssocID="{21C712CF-020C-41D6-A163-1A2755A59637}" presName="Accent1" presStyleCnt="0"/>
      <dgm:spPr/>
    </dgm:pt>
    <dgm:pt modelId="{F57D68BD-5388-4FC1-AB13-07C2D8B7F07A}" type="pres">
      <dgm:prSet presAssocID="{21C712CF-020C-41D6-A163-1A2755A59637}" presName="Accent" presStyleLbl="node1" presStyleIdx="3" presStyleCnt="4" custLinFactNeighborX="-31246" custLinFactNeighborY="-1320"/>
      <dgm:spPr/>
    </dgm:pt>
    <dgm:pt modelId="{E7443ACA-FAFE-4A34-9DCB-8C4627C7966F}" type="pres">
      <dgm:prSet presAssocID="{21C712CF-020C-41D6-A163-1A2755A59637}" presName="ParentBackground1" presStyleCnt="0"/>
      <dgm:spPr/>
    </dgm:pt>
    <dgm:pt modelId="{642B3403-D463-4D8C-8211-9825C889729F}" type="pres">
      <dgm:prSet presAssocID="{21C712CF-020C-41D6-A163-1A2755A59637}" presName="ParentBackground" presStyleLbl="fgAcc1" presStyleIdx="3" presStyleCnt="4" custLinFactNeighborX="-47335" custLinFactNeighborY="-2001"/>
      <dgm:spPr/>
    </dgm:pt>
    <dgm:pt modelId="{5E506E80-B4DF-4258-9206-1977FFD6B286}" type="pres">
      <dgm:prSet presAssocID="{21C712CF-020C-41D6-A163-1A2755A5963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588BB11-4816-4825-BABB-23745A7C9129}" srcId="{A86FE556-A2C6-4A22-8AFA-AFFA10012B38}" destId="{21C712CF-020C-41D6-A163-1A2755A59637}" srcOrd="0" destOrd="0" parTransId="{0F9FDBE1-C727-48A0-8975-6EB4DE502524}" sibTransId="{856AAA6B-127F-48A9-B3F2-94105056214F}"/>
    <dgm:cxn modelId="{57B16B16-2706-4E12-9191-2C6F3AC32092}" type="presOf" srcId="{25E5D407-4357-4F77-AC59-EBE88BE487B1}" destId="{48AC4DD3-F8B5-4781-926C-F1648725284C}" srcOrd="1" destOrd="0" presId="urn:microsoft.com/office/officeart/2011/layout/CircleProcess"/>
    <dgm:cxn modelId="{A450C31E-2600-4587-B7E7-40C1CDBF1359}" type="presOf" srcId="{F659CA6D-10F7-4ECF-8436-015C6A73ACEB}" destId="{9A31D7F7-DB86-40F2-83A3-2BDFAF44ACA3}" srcOrd="1" destOrd="0" presId="urn:microsoft.com/office/officeart/2011/layout/CircleProcess"/>
    <dgm:cxn modelId="{32FD8832-6802-4E06-8AC2-0C06CC76686D}" type="presOf" srcId="{F659CA6D-10F7-4ECF-8436-015C6A73ACEB}" destId="{8D07FEBA-8A8C-4114-BF6B-C82A3F7FB4F8}" srcOrd="0" destOrd="0" presId="urn:microsoft.com/office/officeart/2011/layout/CircleProcess"/>
    <dgm:cxn modelId="{5D8F1460-47AD-4A16-A720-3234B70E9E2E}" type="presOf" srcId="{A86FE556-A2C6-4A22-8AFA-AFFA10012B38}" destId="{7DD90ECE-D508-47AA-9786-C573A1898A51}" srcOrd="0" destOrd="0" presId="urn:microsoft.com/office/officeart/2011/layout/CircleProcess"/>
    <dgm:cxn modelId="{73B7CB6A-BCA6-444A-8BA9-C46BA6F8E15A}" srcId="{A86FE556-A2C6-4A22-8AFA-AFFA10012B38}" destId="{25E5D407-4357-4F77-AC59-EBE88BE487B1}" srcOrd="2" destOrd="0" parTransId="{0AD52964-7972-4BA9-9F64-E9ED55D70114}" sibTransId="{CECC9617-7941-4E3B-B185-306867212C60}"/>
    <dgm:cxn modelId="{E821B873-2158-443D-BCAC-68B82C0F6A30}" type="presOf" srcId="{21C712CF-020C-41D6-A163-1A2755A59637}" destId="{5E506E80-B4DF-4258-9206-1977FFD6B286}" srcOrd="1" destOrd="0" presId="urn:microsoft.com/office/officeart/2011/layout/CircleProcess"/>
    <dgm:cxn modelId="{ACAC22AC-3BEF-4804-98A4-AFE27D1A1BA1}" type="presOf" srcId="{23B679DC-1165-48F0-A490-8AB9A3AE7567}" destId="{249470E3-8B2F-43B9-B4EA-EED86C9B47CB}" srcOrd="0" destOrd="0" presId="urn:microsoft.com/office/officeart/2011/layout/CircleProcess"/>
    <dgm:cxn modelId="{7C087CB1-4DDB-413B-90F6-D8817DB3455C}" type="presOf" srcId="{25E5D407-4357-4F77-AC59-EBE88BE487B1}" destId="{92041FDD-2E28-47FD-A1B7-FC268F7C5024}" srcOrd="0" destOrd="0" presId="urn:microsoft.com/office/officeart/2011/layout/CircleProcess"/>
    <dgm:cxn modelId="{9D878AC9-E375-45F9-B182-B0418F58E319}" type="presOf" srcId="{23B679DC-1165-48F0-A490-8AB9A3AE7567}" destId="{548EF628-6F0B-44C8-87AF-3EE61F7B2CA8}" srcOrd="1" destOrd="0" presId="urn:microsoft.com/office/officeart/2011/layout/CircleProcess"/>
    <dgm:cxn modelId="{C32380D0-3CD0-401C-A99D-2C4F73EDBD90}" type="presOf" srcId="{21C712CF-020C-41D6-A163-1A2755A59637}" destId="{642B3403-D463-4D8C-8211-9825C889729F}" srcOrd="0" destOrd="0" presId="urn:microsoft.com/office/officeart/2011/layout/CircleProcess"/>
    <dgm:cxn modelId="{792AC0DF-DC48-44EB-879F-60E822F3B88B}" srcId="{A86FE556-A2C6-4A22-8AFA-AFFA10012B38}" destId="{23B679DC-1165-48F0-A490-8AB9A3AE7567}" srcOrd="1" destOrd="0" parTransId="{7235AEE9-8617-4835-83C9-ACBC752A7D92}" sibTransId="{4DCF6701-CFD5-4B10-9785-708D085972BF}"/>
    <dgm:cxn modelId="{F9921EE6-328D-4817-84BB-93906963A843}" srcId="{A86FE556-A2C6-4A22-8AFA-AFFA10012B38}" destId="{F659CA6D-10F7-4ECF-8436-015C6A73ACEB}" srcOrd="3" destOrd="0" parTransId="{CC25680A-C284-478F-9C48-6AA268FB7B99}" sibTransId="{694867E2-BA73-46FC-B917-E1FF9CA8427B}"/>
    <dgm:cxn modelId="{087B8219-BAE4-4078-B158-83B745B70A80}" type="presParOf" srcId="{7DD90ECE-D508-47AA-9786-C573A1898A51}" destId="{6387D846-47FC-4450-B317-27DDE46FE690}" srcOrd="0" destOrd="0" presId="urn:microsoft.com/office/officeart/2011/layout/CircleProcess"/>
    <dgm:cxn modelId="{A26E967B-F9B0-4F1F-A5BA-3877629DCF77}" type="presParOf" srcId="{6387D846-47FC-4450-B317-27DDE46FE690}" destId="{61B5AAD3-96BE-4B71-A4F5-F99AE1F2061B}" srcOrd="0" destOrd="0" presId="urn:microsoft.com/office/officeart/2011/layout/CircleProcess"/>
    <dgm:cxn modelId="{6121AD65-BB7B-478C-AF1B-7C7C73F7EB74}" type="presParOf" srcId="{7DD90ECE-D508-47AA-9786-C573A1898A51}" destId="{B6F628CE-CD36-404D-B193-690CF13C7374}" srcOrd="1" destOrd="0" presId="urn:microsoft.com/office/officeart/2011/layout/CircleProcess"/>
    <dgm:cxn modelId="{780AE2FA-45E6-40D8-82CF-7890081AC480}" type="presParOf" srcId="{B6F628CE-CD36-404D-B193-690CF13C7374}" destId="{8D07FEBA-8A8C-4114-BF6B-C82A3F7FB4F8}" srcOrd="0" destOrd="0" presId="urn:microsoft.com/office/officeart/2011/layout/CircleProcess"/>
    <dgm:cxn modelId="{CA9FFBB6-CB2C-4235-8902-2552A32DEA83}" type="presParOf" srcId="{7DD90ECE-D508-47AA-9786-C573A1898A51}" destId="{9A31D7F7-DB86-40F2-83A3-2BDFAF44ACA3}" srcOrd="2" destOrd="0" presId="urn:microsoft.com/office/officeart/2011/layout/CircleProcess"/>
    <dgm:cxn modelId="{BC77FD03-21A7-42B8-909F-B98F964DFF18}" type="presParOf" srcId="{7DD90ECE-D508-47AA-9786-C573A1898A51}" destId="{B5B8BFE5-1C18-462E-BCAB-9BD2B9BB6F63}" srcOrd="3" destOrd="0" presId="urn:microsoft.com/office/officeart/2011/layout/CircleProcess"/>
    <dgm:cxn modelId="{DEAF86B5-2F73-4534-8377-B22813682EA5}" type="presParOf" srcId="{B5B8BFE5-1C18-462E-BCAB-9BD2B9BB6F63}" destId="{881B2299-514A-4795-91FD-795B45C534A6}" srcOrd="0" destOrd="0" presId="urn:microsoft.com/office/officeart/2011/layout/CircleProcess"/>
    <dgm:cxn modelId="{9B97B0F3-5767-4C14-B0EF-826A03364AE7}" type="presParOf" srcId="{7DD90ECE-D508-47AA-9786-C573A1898A51}" destId="{BDDC5090-657D-49E5-B09A-0AC7516260C5}" srcOrd="4" destOrd="0" presId="urn:microsoft.com/office/officeart/2011/layout/CircleProcess"/>
    <dgm:cxn modelId="{512A79F3-6C93-438B-B262-3B3471F5C595}" type="presParOf" srcId="{BDDC5090-657D-49E5-B09A-0AC7516260C5}" destId="{92041FDD-2E28-47FD-A1B7-FC268F7C5024}" srcOrd="0" destOrd="0" presId="urn:microsoft.com/office/officeart/2011/layout/CircleProcess"/>
    <dgm:cxn modelId="{C02E1681-8C87-4C9E-B4D7-C7E01ABB86D7}" type="presParOf" srcId="{7DD90ECE-D508-47AA-9786-C573A1898A51}" destId="{48AC4DD3-F8B5-4781-926C-F1648725284C}" srcOrd="5" destOrd="0" presId="urn:microsoft.com/office/officeart/2011/layout/CircleProcess"/>
    <dgm:cxn modelId="{C5E6AC1D-27A3-46D7-8928-9B52FC6EBE99}" type="presParOf" srcId="{7DD90ECE-D508-47AA-9786-C573A1898A51}" destId="{0834B4C4-6686-4E0C-B65B-D6A636152DFC}" srcOrd="6" destOrd="0" presId="urn:microsoft.com/office/officeart/2011/layout/CircleProcess"/>
    <dgm:cxn modelId="{2AE0EA57-830C-465B-ADC3-1D824AD0C493}" type="presParOf" srcId="{0834B4C4-6686-4E0C-B65B-D6A636152DFC}" destId="{81D936AA-031E-4BA6-BFE3-07C2E68930D1}" srcOrd="0" destOrd="0" presId="urn:microsoft.com/office/officeart/2011/layout/CircleProcess"/>
    <dgm:cxn modelId="{4AFC5D85-171B-4081-97A0-B5154D92108D}" type="presParOf" srcId="{7DD90ECE-D508-47AA-9786-C573A1898A51}" destId="{D72DEC88-69AD-4A2F-8E35-FB864630FAD9}" srcOrd="7" destOrd="0" presId="urn:microsoft.com/office/officeart/2011/layout/CircleProcess"/>
    <dgm:cxn modelId="{F4917B3F-3462-4F51-93B5-B0CB9C06D3C6}" type="presParOf" srcId="{D72DEC88-69AD-4A2F-8E35-FB864630FAD9}" destId="{249470E3-8B2F-43B9-B4EA-EED86C9B47CB}" srcOrd="0" destOrd="0" presId="urn:microsoft.com/office/officeart/2011/layout/CircleProcess"/>
    <dgm:cxn modelId="{146AF80E-B1C6-4B9E-BE2E-0DD19D014906}" type="presParOf" srcId="{7DD90ECE-D508-47AA-9786-C573A1898A51}" destId="{548EF628-6F0B-44C8-87AF-3EE61F7B2CA8}" srcOrd="8" destOrd="0" presId="urn:microsoft.com/office/officeart/2011/layout/CircleProcess"/>
    <dgm:cxn modelId="{236FD5FA-5A7C-4740-BF73-14DBD45BD000}" type="presParOf" srcId="{7DD90ECE-D508-47AA-9786-C573A1898A51}" destId="{37AEC0E3-5086-43F6-89AE-081622874EB5}" srcOrd="9" destOrd="0" presId="urn:microsoft.com/office/officeart/2011/layout/CircleProcess"/>
    <dgm:cxn modelId="{AEDC766B-80D9-4994-80EC-EB7139DE05DC}" type="presParOf" srcId="{37AEC0E3-5086-43F6-89AE-081622874EB5}" destId="{F57D68BD-5388-4FC1-AB13-07C2D8B7F07A}" srcOrd="0" destOrd="0" presId="urn:microsoft.com/office/officeart/2011/layout/CircleProcess"/>
    <dgm:cxn modelId="{62DEC70D-0EC3-4D1B-8478-A479D99CE1D1}" type="presParOf" srcId="{7DD90ECE-D508-47AA-9786-C573A1898A51}" destId="{E7443ACA-FAFE-4A34-9DCB-8C4627C7966F}" srcOrd="10" destOrd="0" presId="urn:microsoft.com/office/officeart/2011/layout/CircleProcess"/>
    <dgm:cxn modelId="{62E9A5ED-1B86-4DC0-A038-B7574193B357}" type="presParOf" srcId="{E7443ACA-FAFE-4A34-9DCB-8C4627C7966F}" destId="{642B3403-D463-4D8C-8211-9825C889729F}" srcOrd="0" destOrd="0" presId="urn:microsoft.com/office/officeart/2011/layout/CircleProcess"/>
    <dgm:cxn modelId="{1AF9AED3-0F00-4143-BABC-253FBF02D351}" type="presParOf" srcId="{7DD90ECE-D508-47AA-9786-C573A1898A51}" destId="{5E506E80-B4DF-4258-9206-1977FFD6B286}" srcOrd="11" destOrd="0" presId="urn:microsoft.com/office/officeart/2011/layout/Circle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5AAD3-96BE-4B71-A4F5-F99AE1F2061B}">
      <dsp:nvSpPr>
        <dsp:cNvPr id="0" name=""/>
        <dsp:cNvSpPr/>
      </dsp:nvSpPr>
      <dsp:spPr>
        <a:xfrm>
          <a:off x="6563901" y="580448"/>
          <a:ext cx="1428994" cy="1429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07FEBA-8A8C-4114-BF6B-C82A3F7FB4F8}">
      <dsp:nvSpPr>
        <dsp:cNvPr id="0" name=""/>
        <dsp:cNvSpPr/>
      </dsp:nvSpPr>
      <dsp:spPr>
        <a:xfrm>
          <a:off x="6383376" y="609044"/>
          <a:ext cx="1334014" cy="1333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Penerapan Higiene  Sanitasi</a:t>
          </a:r>
          <a:endParaRPr lang="en-US" sz="1600" kern="1200" dirty="0"/>
        </a:p>
      </dsp:txBody>
      <dsp:txXfrm>
        <a:off x="6573950" y="799620"/>
        <a:ext cx="952867" cy="952628"/>
      </dsp:txXfrm>
    </dsp:sp>
    <dsp:sp modelId="{881B2299-514A-4795-91FD-795B45C534A6}">
      <dsp:nvSpPr>
        <dsp:cNvPr id="0" name=""/>
        <dsp:cNvSpPr/>
      </dsp:nvSpPr>
      <dsp:spPr>
        <a:xfrm rot="2700000">
          <a:off x="4571467" y="546073"/>
          <a:ext cx="1429018" cy="142901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041FDD-2E28-47FD-A1B7-FC268F7C5024}">
      <dsp:nvSpPr>
        <dsp:cNvPr id="0" name=""/>
        <dsp:cNvSpPr/>
      </dsp:nvSpPr>
      <dsp:spPr>
        <a:xfrm>
          <a:off x="4374793" y="569351"/>
          <a:ext cx="1579019" cy="1333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Pemeriksaan kesehatan awal (</a:t>
          </a:r>
          <a:r>
            <a:rPr lang="id-ID" sz="1600" i="1" kern="1200" dirty="0"/>
            <a:t>screening</a:t>
          </a:r>
          <a:r>
            <a:rPr lang="id-ID" sz="1600" kern="1200" dirty="0"/>
            <a:t>)</a:t>
          </a:r>
          <a:endParaRPr lang="en-US" sz="1600" kern="1200" dirty="0"/>
        </a:p>
      </dsp:txBody>
      <dsp:txXfrm>
        <a:off x="4600367" y="759927"/>
        <a:ext cx="1127871" cy="952628"/>
      </dsp:txXfrm>
    </dsp:sp>
    <dsp:sp modelId="{81D936AA-031E-4BA6-BFE3-07C2E68930D1}">
      <dsp:nvSpPr>
        <dsp:cNvPr id="0" name=""/>
        <dsp:cNvSpPr/>
      </dsp:nvSpPr>
      <dsp:spPr>
        <a:xfrm rot="2700000">
          <a:off x="2478294" y="518141"/>
          <a:ext cx="1429018" cy="142901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9470E3-8B2F-43B9-B4EA-EED86C9B47CB}">
      <dsp:nvSpPr>
        <dsp:cNvPr id="0" name=""/>
        <dsp:cNvSpPr/>
      </dsp:nvSpPr>
      <dsp:spPr>
        <a:xfrm>
          <a:off x="2526105" y="565883"/>
          <a:ext cx="1334014" cy="1333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Penerapan Higiene  Personal</a:t>
          </a:r>
          <a:endParaRPr lang="en-US" sz="1600" kern="1200" dirty="0"/>
        </a:p>
      </dsp:txBody>
      <dsp:txXfrm>
        <a:off x="2716679" y="756459"/>
        <a:ext cx="952867" cy="952628"/>
      </dsp:txXfrm>
    </dsp:sp>
    <dsp:sp modelId="{F57D68BD-5388-4FC1-AB13-07C2D8B7F07A}">
      <dsp:nvSpPr>
        <dsp:cNvPr id="0" name=""/>
        <dsp:cNvSpPr/>
      </dsp:nvSpPr>
      <dsp:spPr>
        <a:xfrm rot="2700000">
          <a:off x="628922" y="518242"/>
          <a:ext cx="1429018" cy="142901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2B3403-D463-4D8C-8211-9825C889729F}">
      <dsp:nvSpPr>
        <dsp:cNvPr id="0" name=""/>
        <dsp:cNvSpPr/>
      </dsp:nvSpPr>
      <dsp:spPr>
        <a:xfrm>
          <a:off x="676737" y="565976"/>
          <a:ext cx="1334014" cy="1333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Jaga jarak fisik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kern="1200" dirty="0"/>
            <a:t>(</a:t>
          </a:r>
          <a:r>
            <a:rPr lang="id-ID" sz="1500" i="1" kern="1200" dirty="0"/>
            <a:t>Physical Distancing</a:t>
          </a:r>
          <a:r>
            <a:rPr lang="id-ID" sz="1500" kern="1200" dirty="0"/>
            <a:t>)</a:t>
          </a:r>
          <a:endParaRPr lang="en-US" sz="1500" kern="1200" dirty="0"/>
        </a:p>
      </dsp:txBody>
      <dsp:txXfrm>
        <a:off x="867310" y="756552"/>
        <a:ext cx="952867" cy="95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8.wdp"/><Relationship Id="rId7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5" Type="http://schemas.microsoft.com/office/2007/relationships/hdphoto" Target="../media/hdphoto5.wdp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uniafintech.com/wp-content/uploads/2018/08/POSTER-IDUL-ADHA-D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2" r="4920" b="1447"/>
          <a:stretch/>
        </p:blipFill>
        <p:spPr bwMode="auto">
          <a:xfrm flipH="1">
            <a:off x="2555776" y="0"/>
            <a:ext cx="65882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5400000">
            <a:off x="-245192" y="245190"/>
            <a:ext cx="5134389" cy="464401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>
            <a:off x="-111367" y="2620372"/>
            <a:ext cx="2643757" cy="2402500"/>
          </a:xfrm>
          <a:prstGeom prst="rtTriangle">
            <a:avLst/>
          </a:prstGeom>
          <a:solidFill>
            <a:srgbClr val="CD5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66" y="26749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Idul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Adha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 Masa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Pandemi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Covid-19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5283" y="4488059"/>
            <a:ext cx="4572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</a:t>
            </a:r>
            <a:r>
              <a:rPr lang="en-US" b="1" dirty="0" err="1"/>
              <a:t>Ka.UPT</a:t>
            </a:r>
            <a:r>
              <a:rPr lang="en-US" b="1" dirty="0"/>
              <a:t> </a:t>
            </a:r>
            <a:r>
              <a:rPr lang="en-US" b="1" dirty="0" err="1"/>
              <a:t>Puskeswan</a:t>
            </a:r>
            <a:r>
              <a:rPr lang="en-US" b="1" dirty="0"/>
              <a:t> </a:t>
            </a:r>
            <a:r>
              <a:rPr lang="en-US" b="1" dirty="0" err="1"/>
              <a:t>Panggang</a:t>
            </a:r>
            <a:endParaRPr lang="en-US" b="1" dirty="0"/>
          </a:p>
          <a:p>
            <a:r>
              <a:rPr lang="en-US" b="1" dirty="0" err="1"/>
              <a:t>Dinas</a:t>
            </a:r>
            <a:r>
              <a:rPr lang="en-US" b="1" dirty="0"/>
              <a:t> </a:t>
            </a:r>
            <a:r>
              <a:rPr lang="en-US" b="1" dirty="0" err="1"/>
              <a:t>Pertanian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Pangan</a:t>
            </a:r>
            <a:r>
              <a:rPr lang="en-US" b="1" dirty="0"/>
              <a:t> </a:t>
            </a:r>
            <a:r>
              <a:rPr lang="en-US" b="1" dirty="0" err="1"/>
              <a:t>Kab</a:t>
            </a:r>
            <a:r>
              <a:rPr lang="en-US" b="1" dirty="0"/>
              <a:t>. </a:t>
            </a:r>
            <a:r>
              <a:rPr lang="en-US" b="1" dirty="0" err="1"/>
              <a:t>Gunungkidul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84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E54B3-2436-4B82-8201-34C0BAFC8A7D}"/>
              </a:ext>
            </a:extLst>
          </p:cNvPr>
          <p:cNvSpPr/>
          <p:nvPr/>
        </p:nvSpPr>
        <p:spPr>
          <a:xfrm>
            <a:off x="375582" y="1848393"/>
            <a:ext cx="4268426" cy="28835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8569-09D4-491F-97B3-DD94E7967A3F}"/>
              </a:ext>
            </a:extLst>
          </p:cNvPr>
          <p:cNvSpPr/>
          <p:nvPr/>
        </p:nvSpPr>
        <p:spPr>
          <a:xfrm>
            <a:off x="4849653" y="1851543"/>
            <a:ext cx="4189682" cy="2889691"/>
          </a:xfrm>
          <a:prstGeom prst="rect">
            <a:avLst/>
          </a:prstGeom>
          <a:solidFill>
            <a:srgbClr val="CEC0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14"/>
          <p:cNvSpPr txBox="1"/>
          <p:nvPr/>
        </p:nvSpPr>
        <p:spPr>
          <a:xfrm>
            <a:off x="1878990" y="435892"/>
            <a:ext cx="6903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Penerapan</a:t>
            </a:r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Hygiene Personal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C445B7-5DD5-492D-B3E1-048BFD0F5938}"/>
              </a:ext>
            </a:extLst>
          </p:cNvPr>
          <p:cNvGrpSpPr/>
          <p:nvPr/>
        </p:nvGrpSpPr>
        <p:grpSpPr>
          <a:xfrm>
            <a:off x="18877" y="1128802"/>
            <a:ext cx="4104283" cy="1227058"/>
            <a:chOff x="4160694" y="2566265"/>
            <a:chExt cx="3636546" cy="1060853"/>
          </a:xfrm>
        </p:grpSpPr>
        <p:sp>
          <p:nvSpPr>
            <p:cNvPr id="10" name="직사각형 72">
              <a:extLst>
                <a:ext uri="{FF2B5EF4-FFF2-40B4-BE49-F238E27FC236}">
                  <a16:creationId xmlns:a16="http://schemas.microsoft.com/office/drawing/2014/main" id="{19777617-1382-42C8-A852-A42B0DA26350}"/>
                </a:ext>
              </a:extLst>
            </p:cNvPr>
            <p:cNvSpPr/>
            <p:nvPr/>
          </p:nvSpPr>
          <p:spPr>
            <a:xfrm>
              <a:off x="4686717" y="2896553"/>
              <a:ext cx="3110523" cy="532447"/>
            </a:xfrm>
            <a:prstGeom prst="rect">
              <a:avLst/>
            </a:prstGeom>
            <a:solidFill>
              <a:srgbClr val="6633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Penjualan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Hewan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Kurban</a:t>
              </a:r>
              <a:endPara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B40E43-D206-4731-B376-69FCA5370159}"/>
                </a:ext>
              </a:extLst>
            </p:cNvPr>
            <p:cNvGrpSpPr/>
            <p:nvPr/>
          </p:nvGrpSpPr>
          <p:grpSpPr>
            <a:xfrm>
              <a:off x="4160694" y="2566265"/>
              <a:ext cx="1239924" cy="1060853"/>
              <a:chOff x="1171284" y="4417395"/>
              <a:chExt cx="1540045" cy="131763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4B76EB6-00F8-45B5-B61A-69F5F611922B}"/>
                  </a:ext>
                </a:extLst>
              </p:cNvPr>
              <p:cNvSpPr/>
              <p:nvPr/>
            </p:nvSpPr>
            <p:spPr>
              <a:xfrm>
                <a:off x="1276773" y="4417395"/>
                <a:ext cx="1317630" cy="131763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D2F5770-A1CE-4F42-BF27-7A31854B62A7}"/>
                  </a:ext>
                </a:extLst>
              </p:cNvPr>
              <p:cNvGrpSpPr/>
              <p:nvPr/>
            </p:nvGrpSpPr>
            <p:grpSpPr>
              <a:xfrm>
                <a:off x="1171284" y="4735655"/>
                <a:ext cx="1540045" cy="836943"/>
                <a:chOff x="1171284" y="4735655"/>
                <a:chExt cx="1540045" cy="836943"/>
              </a:xfrm>
            </p:grpSpPr>
            <p:pic>
              <p:nvPicPr>
                <p:cNvPr id="14" name="Picture 13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3B67F8C1-6199-46B9-BEF1-350007E8D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1834876" y="4735655"/>
                  <a:ext cx="660627" cy="68111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338C2A45-2E68-4C35-AA8D-C2AB2E753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8426" y="4942087"/>
                  <a:ext cx="607162" cy="607162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EC812768-781B-4BAA-95DC-93EFF17D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939712" y="4979444"/>
                  <a:ext cx="585710" cy="532447"/>
                </a:xfrm>
                <a:prstGeom prst="rect">
                  <a:avLst/>
                </a:prstGeom>
              </p:spPr>
            </p:pic>
            <p:pic>
              <p:nvPicPr>
                <p:cNvPr id="17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D8F345B7-4983-4AF3-92A6-037E40198D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171284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AA8B7A8D-EE70-4E31-914D-1BFF99A17B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890595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0B9B49-FE86-40A9-BBD7-3B73FAD9FBE5}"/>
              </a:ext>
            </a:extLst>
          </p:cNvPr>
          <p:cNvGrpSpPr/>
          <p:nvPr/>
        </p:nvGrpSpPr>
        <p:grpSpPr>
          <a:xfrm>
            <a:off x="4849653" y="1045219"/>
            <a:ext cx="3932360" cy="1216310"/>
            <a:chOff x="8016976" y="2499110"/>
            <a:chExt cx="3785462" cy="1250822"/>
          </a:xfrm>
        </p:grpSpPr>
        <p:sp>
          <p:nvSpPr>
            <p:cNvPr id="20" name="직사각형 72">
              <a:extLst>
                <a:ext uri="{FF2B5EF4-FFF2-40B4-BE49-F238E27FC236}">
                  <a16:creationId xmlns:a16="http://schemas.microsoft.com/office/drawing/2014/main" id="{FEC484F2-C70E-4C1A-993E-AF2F60D3F9CA}"/>
                </a:ext>
              </a:extLst>
            </p:cNvPr>
            <p:cNvSpPr/>
            <p:nvPr/>
          </p:nvSpPr>
          <p:spPr>
            <a:xfrm>
              <a:off x="8370667" y="2865087"/>
              <a:ext cx="3431771" cy="532447"/>
            </a:xfrm>
            <a:prstGeom prst="rect">
              <a:avLst/>
            </a:prstGeom>
            <a:solidFill>
              <a:srgbClr val="6C00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Pemotongan di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Luar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RPHR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354EB0-10D5-47C2-AD9A-EC3F8B10F2E4}"/>
                </a:ext>
              </a:extLst>
            </p:cNvPr>
            <p:cNvGrpSpPr/>
            <p:nvPr/>
          </p:nvGrpSpPr>
          <p:grpSpPr>
            <a:xfrm>
              <a:off x="8016976" y="2499110"/>
              <a:ext cx="1142163" cy="1250822"/>
              <a:chOff x="2963459" y="4624781"/>
              <a:chExt cx="1142163" cy="125082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BCD39D-6592-4B26-B000-333B31D20AC9}"/>
                  </a:ext>
                </a:extLst>
              </p:cNvPr>
              <p:cNvSpPr/>
              <p:nvPr/>
            </p:nvSpPr>
            <p:spPr>
              <a:xfrm>
                <a:off x="2963459" y="4624781"/>
                <a:ext cx="1060853" cy="10608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DF09B16-22D6-4A75-8590-1FC1C9265942}"/>
                  </a:ext>
                </a:extLst>
              </p:cNvPr>
              <p:cNvGrpSpPr/>
              <p:nvPr/>
            </p:nvGrpSpPr>
            <p:grpSpPr>
              <a:xfrm>
                <a:off x="3093606" y="4708014"/>
                <a:ext cx="1012016" cy="1167589"/>
                <a:chOff x="5555498" y="4587480"/>
                <a:chExt cx="1206711" cy="1392213"/>
              </a:xfrm>
            </p:grpSpPr>
            <p:pic>
              <p:nvPicPr>
                <p:cNvPr id="24" name="Picture 23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A35B2F4-B8F8-4512-B7A4-5F51C7846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5498" y="4587480"/>
                  <a:ext cx="1135456" cy="1135456"/>
                </a:xfrm>
                <a:prstGeom prst="rect">
                  <a:avLst/>
                </a:prstGeom>
              </p:spPr>
            </p:pic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88995B68-19B0-4F08-9BDD-4BFAB181FCC2}"/>
                    </a:ext>
                  </a:extLst>
                </p:cNvPr>
                <p:cNvGrpSpPr/>
                <p:nvPr/>
              </p:nvGrpSpPr>
              <p:grpSpPr>
                <a:xfrm>
                  <a:off x="5911182" y="5155208"/>
                  <a:ext cx="851027" cy="824485"/>
                  <a:chOff x="7948728" y="3310525"/>
                  <a:chExt cx="1523276" cy="1475767"/>
                </a:xfrm>
              </p:grpSpPr>
              <p:pic>
                <p:nvPicPr>
                  <p:cNvPr id="26" name="Picture 25" descr="A close up of an animal&#10;&#10;Description automatically generated">
                    <a:extLst>
                      <a:ext uri="{FF2B5EF4-FFF2-40B4-BE49-F238E27FC236}">
                        <a16:creationId xmlns:a16="http://schemas.microsoft.com/office/drawing/2014/main" id="{B3BDD979-C617-4CBB-A916-D46698997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40620" y="3310525"/>
                    <a:ext cx="1431384" cy="1475767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 descr="A close up of graphics&#10;&#10;Description automatically generated">
                    <a:extLst>
                      <a:ext uri="{FF2B5EF4-FFF2-40B4-BE49-F238E27FC236}">
                        <a16:creationId xmlns:a16="http://schemas.microsoft.com/office/drawing/2014/main" id="{D27A3FF6-D556-44C5-8F3B-12972B142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rot="2942963">
                    <a:off x="8722329" y="3668645"/>
                    <a:ext cx="698198" cy="698198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A picture containing knife&#10;&#10;Description automatically generated">
                    <a:extLst>
                      <a:ext uri="{FF2B5EF4-FFF2-40B4-BE49-F238E27FC236}">
                        <a16:creationId xmlns:a16="http://schemas.microsoft.com/office/drawing/2014/main" id="{753168EB-5969-45BC-8E88-3690A5122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48728" y="3578523"/>
                    <a:ext cx="1008957" cy="100895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F6B469BB-FAD6-48D5-88EC-D67895BF9776}"/>
              </a:ext>
            </a:extLst>
          </p:cNvPr>
          <p:cNvSpPr/>
          <p:nvPr/>
        </p:nvSpPr>
        <p:spPr>
          <a:xfrm>
            <a:off x="617253" y="2185108"/>
            <a:ext cx="35693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Pekerja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menggunakan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APD minimal masker; 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Pekerja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menggunakan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pakaian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panjang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sarung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sekali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pakai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membersihkan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keluar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mencuci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pakaian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sabun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hand sanitizer.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4E669CEB-E289-41FC-BC0C-278DB27A1530}"/>
              </a:ext>
            </a:extLst>
          </p:cNvPr>
          <p:cNvSpPr/>
          <p:nvPr/>
        </p:nvSpPr>
        <p:spPr>
          <a:xfrm>
            <a:off x="5168435" y="2239423"/>
            <a:ext cx="378153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Petugas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area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penyembelihan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penanganan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daging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jeroan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dibedakan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menggunakan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masker;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Petugas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pengulitan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penanganan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karkas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daging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jeroan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menggunakan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APD;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mencuci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sabun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menghindari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berjabat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396" b="93750" l="13324" r="25842"/>
                    </a14:imgEffect>
                  </a14:imgLayer>
                </a14:imgProps>
              </a:ext>
            </a:extLst>
          </a:blip>
          <a:srcRect l="13785" t="70862" r="73584" b="7854"/>
          <a:stretch/>
        </p:blipFill>
        <p:spPr>
          <a:xfrm>
            <a:off x="1016126" y="128267"/>
            <a:ext cx="945448" cy="89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9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68569-09D4-491F-97B3-DD94E7967A3F}"/>
              </a:ext>
            </a:extLst>
          </p:cNvPr>
          <p:cNvSpPr/>
          <p:nvPr/>
        </p:nvSpPr>
        <p:spPr>
          <a:xfrm>
            <a:off x="5315731" y="1319635"/>
            <a:ext cx="3457840" cy="3124323"/>
          </a:xfrm>
          <a:prstGeom prst="rect">
            <a:avLst/>
          </a:prstGeom>
          <a:solidFill>
            <a:srgbClr val="CEC0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9D80708-D3A5-41D3-9764-68BC376A50E8}"/>
              </a:ext>
            </a:extLst>
          </p:cNvPr>
          <p:cNvSpPr/>
          <p:nvPr/>
        </p:nvSpPr>
        <p:spPr>
          <a:xfrm>
            <a:off x="5368677" y="2011095"/>
            <a:ext cx="328753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Pengukuran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suhu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tubuh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pintu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pemotongan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memiliki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gejala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demam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nyeri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tenggorokan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pilek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sesak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nafas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dilarang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area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pemotongan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Panitia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berasal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lingkungan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tinggal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dalam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karantina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mandiri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4E54B3-2436-4B82-8201-34C0BAFC8A7D}"/>
              </a:ext>
            </a:extLst>
          </p:cNvPr>
          <p:cNvSpPr/>
          <p:nvPr/>
        </p:nvSpPr>
        <p:spPr>
          <a:xfrm>
            <a:off x="289215" y="1627963"/>
            <a:ext cx="4763030" cy="2815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14"/>
          <p:cNvSpPr txBox="1"/>
          <p:nvPr/>
        </p:nvSpPr>
        <p:spPr>
          <a:xfrm>
            <a:off x="1473095" y="541367"/>
            <a:ext cx="574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Pemeriksaan</a:t>
            </a:r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Awal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445B7-5DD5-492D-B3E1-048BFD0F5938}"/>
              </a:ext>
            </a:extLst>
          </p:cNvPr>
          <p:cNvGrpSpPr/>
          <p:nvPr/>
        </p:nvGrpSpPr>
        <p:grpSpPr>
          <a:xfrm>
            <a:off x="-999" y="978931"/>
            <a:ext cx="5082347" cy="1060853"/>
            <a:chOff x="4160694" y="2566265"/>
            <a:chExt cx="3689656" cy="1060853"/>
          </a:xfrm>
        </p:grpSpPr>
        <p:sp>
          <p:nvSpPr>
            <p:cNvPr id="11" name="직사각형 72">
              <a:extLst>
                <a:ext uri="{FF2B5EF4-FFF2-40B4-BE49-F238E27FC236}">
                  <a16:creationId xmlns:a16="http://schemas.microsoft.com/office/drawing/2014/main" id="{19777617-1382-42C8-A852-A42B0DA26350}"/>
                </a:ext>
              </a:extLst>
            </p:cNvPr>
            <p:cNvSpPr/>
            <p:nvPr/>
          </p:nvSpPr>
          <p:spPr>
            <a:xfrm>
              <a:off x="4739827" y="2867652"/>
              <a:ext cx="3110523" cy="532447"/>
            </a:xfrm>
            <a:prstGeom prst="rect">
              <a:avLst/>
            </a:prstGeom>
            <a:solidFill>
              <a:srgbClr val="6633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Penjualan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Hewan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Kurban</a:t>
              </a:r>
              <a:endPara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B40E43-D206-4731-B376-69FCA5370159}"/>
                </a:ext>
              </a:extLst>
            </p:cNvPr>
            <p:cNvGrpSpPr/>
            <p:nvPr/>
          </p:nvGrpSpPr>
          <p:grpSpPr>
            <a:xfrm>
              <a:off x="4160694" y="2566265"/>
              <a:ext cx="1239924" cy="1060853"/>
              <a:chOff x="1171284" y="4417395"/>
              <a:chExt cx="1540045" cy="131763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4B76EB6-00F8-45B5-B61A-69F5F611922B}"/>
                  </a:ext>
                </a:extLst>
              </p:cNvPr>
              <p:cNvSpPr/>
              <p:nvPr/>
            </p:nvSpPr>
            <p:spPr>
              <a:xfrm>
                <a:off x="1276773" y="4417395"/>
                <a:ext cx="1317630" cy="131763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D2F5770-A1CE-4F42-BF27-7A31854B62A7}"/>
                  </a:ext>
                </a:extLst>
              </p:cNvPr>
              <p:cNvGrpSpPr/>
              <p:nvPr/>
            </p:nvGrpSpPr>
            <p:grpSpPr>
              <a:xfrm>
                <a:off x="1171284" y="4735655"/>
                <a:ext cx="1540045" cy="836943"/>
                <a:chOff x="1171284" y="4735655"/>
                <a:chExt cx="1540045" cy="836943"/>
              </a:xfrm>
            </p:grpSpPr>
            <p:pic>
              <p:nvPicPr>
                <p:cNvPr id="15" name="Picture 14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3B67F8C1-6199-46B9-BEF1-350007E8D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1834876" y="4735655"/>
                  <a:ext cx="660627" cy="68111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338C2A45-2E68-4C35-AA8D-C2AB2E753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8426" y="4942087"/>
                  <a:ext cx="607162" cy="607162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EC812768-781B-4BAA-95DC-93EFF17D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939712" y="4979444"/>
                  <a:ext cx="585710" cy="532447"/>
                </a:xfrm>
                <a:prstGeom prst="rect">
                  <a:avLst/>
                </a:prstGeom>
              </p:spPr>
            </p:pic>
            <p:pic>
              <p:nvPicPr>
                <p:cNvPr id="18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D8F345B7-4983-4AF3-92A6-037E40198D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171284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AA8B7A8D-EE70-4E31-914D-1BFF99A17B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890595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0B9B49-FE86-40A9-BBD7-3B73FAD9FBE5}"/>
              </a:ext>
            </a:extLst>
          </p:cNvPr>
          <p:cNvGrpSpPr/>
          <p:nvPr/>
        </p:nvGrpSpPr>
        <p:grpSpPr>
          <a:xfrm>
            <a:off x="5196306" y="906346"/>
            <a:ext cx="3785462" cy="1125358"/>
            <a:chOff x="8016976" y="2499110"/>
            <a:chExt cx="3785462" cy="1250822"/>
          </a:xfrm>
        </p:grpSpPr>
        <p:sp>
          <p:nvSpPr>
            <p:cNvPr id="21" name="직사각형 72">
              <a:extLst>
                <a:ext uri="{FF2B5EF4-FFF2-40B4-BE49-F238E27FC236}">
                  <a16:creationId xmlns:a16="http://schemas.microsoft.com/office/drawing/2014/main" id="{FEC484F2-C70E-4C1A-993E-AF2F60D3F9CA}"/>
                </a:ext>
              </a:extLst>
            </p:cNvPr>
            <p:cNvSpPr/>
            <p:nvPr/>
          </p:nvSpPr>
          <p:spPr>
            <a:xfrm>
              <a:off x="8370667" y="2865087"/>
              <a:ext cx="3431771" cy="532447"/>
            </a:xfrm>
            <a:prstGeom prst="rect">
              <a:avLst/>
            </a:prstGeom>
            <a:solidFill>
              <a:srgbClr val="6C00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Pemotongan di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Luar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RPHR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354EB0-10D5-47C2-AD9A-EC3F8B10F2E4}"/>
                </a:ext>
              </a:extLst>
            </p:cNvPr>
            <p:cNvGrpSpPr/>
            <p:nvPr/>
          </p:nvGrpSpPr>
          <p:grpSpPr>
            <a:xfrm>
              <a:off x="8016976" y="2499110"/>
              <a:ext cx="1142163" cy="1250822"/>
              <a:chOff x="2963459" y="4624781"/>
              <a:chExt cx="1142163" cy="12508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FBCD39D-6592-4B26-B000-333B31D20AC9}"/>
                  </a:ext>
                </a:extLst>
              </p:cNvPr>
              <p:cNvSpPr/>
              <p:nvPr/>
            </p:nvSpPr>
            <p:spPr>
              <a:xfrm>
                <a:off x="2963459" y="4624781"/>
                <a:ext cx="1060853" cy="10608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DF09B16-22D6-4A75-8590-1FC1C9265942}"/>
                  </a:ext>
                </a:extLst>
              </p:cNvPr>
              <p:cNvGrpSpPr/>
              <p:nvPr/>
            </p:nvGrpSpPr>
            <p:grpSpPr>
              <a:xfrm>
                <a:off x="3093606" y="4708014"/>
                <a:ext cx="1012016" cy="1167589"/>
                <a:chOff x="5555498" y="4587480"/>
                <a:chExt cx="1206711" cy="1392213"/>
              </a:xfrm>
            </p:grpSpPr>
            <p:pic>
              <p:nvPicPr>
                <p:cNvPr id="25" name="Picture 24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A35B2F4-B8F8-4512-B7A4-5F51C7846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5498" y="4587480"/>
                  <a:ext cx="1135456" cy="1135456"/>
                </a:xfrm>
                <a:prstGeom prst="rect">
                  <a:avLst/>
                </a:prstGeom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8995B68-19B0-4F08-9BDD-4BFAB181FCC2}"/>
                    </a:ext>
                  </a:extLst>
                </p:cNvPr>
                <p:cNvGrpSpPr/>
                <p:nvPr/>
              </p:nvGrpSpPr>
              <p:grpSpPr>
                <a:xfrm>
                  <a:off x="5911182" y="5155208"/>
                  <a:ext cx="851027" cy="824485"/>
                  <a:chOff x="7948728" y="3310525"/>
                  <a:chExt cx="1523276" cy="1475767"/>
                </a:xfrm>
              </p:grpSpPr>
              <p:pic>
                <p:nvPicPr>
                  <p:cNvPr id="27" name="Picture 26" descr="A close up of an animal&#10;&#10;Description automatically generated">
                    <a:extLst>
                      <a:ext uri="{FF2B5EF4-FFF2-40B4-BE49-F238E27FC236}">
                        <a16:creationId xmlns:a16="http://schemas.microsoft.com/office/drawing/2014/main" id="{B3BDD979-C617-4CBB-A916-D46698997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40620" y="3310525"/>
                    <a:ext cx="1431384" cy="1475767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A close up of graphics&#10;&#10;Description automatically generated">
                    <a:extLst>
                      <a:ext uri="{FF2B5EF4-FFF2-40B4-BE49-F238E27FC236}">
                        <a16:creationId xmlns:a16="http://schemas.microsoft.com/office/drawing/2014/main" id="{D27A3FF6-D556-44C5-8F3B-12972B142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rot="2942963">
                    <a:off x="8722329" y="3668645"/>
                    <a:ext cx="698198" cy="698198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A picture containing knife&#10;&#10;Description automatically generated">
                    <a:extLst>
                      <a:ext uri="{FF2B5EF4-FFF2-40B4-BE49-F238E27FC236}">
                        <a16:creationId xmlns:a16="http://schemas.microsoft.com/office/drawing/2014/main" id="{753168EB-5969-45BC-8E88-3690A5122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48728" y="3578523"/>
                    <a:ext cx="1008957" cy="100895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0" name="Rectangle 3">
            <a:extLst>
              <a:ext uri="{FF2B5EF4-FFF2-40B4-BE49-F238E27FC236}">
                <a16:creationId xmlns:a16="http://schemas.microsoft.com/office/drawing/2014/main" id="{F7C153F1-3471-4FCC-AD1B-9C7DEDECA55B}"/>
              </a:ext>
            </a:extLst>
          </p:cNvPr>
          <p:cNvSpPr/>
          <p:nvPr/>
        </p:nvSpPr>
        <p:spPr>
          <a:xfrm>
            <a:off x="361289" y="1996513"/>
            <a:ext cx="428461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 dan/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 pekerja yang berasal dari daerah lain (provinsi, kabupaten dan/atau kota) harus dalam kondisi sehat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Pengukuran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s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uhu tubuh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dilakukan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 setiap pintu masuk dengan alat pengukur (</a:t>
            </a:r>
            <a:r>
              <a:rPr kumimoji="0" lang="id-ID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thermogun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yang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memiliki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gejala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demam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nyeri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tenggorokan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pilek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sesak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nafas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dilarang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88" b="67318" l="13836" r="26574"/>
                    </a14:imgEffect>
                  </a14:imgLayer>
                </a14:imgProps>
              </a:ext>
            </a:extLst>
          </a:blip>
          <a:srcRect l="13785" t="41977" r="73584" b="32516"/>
          <a:stretch/>
        </p:blipFill>
        <p:spPr>
          <a:xfrm>
            <a:off x="757361" y="82614"/>
            <a:ext cx="745741" cy="80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5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E54B3-2436-4B82-8201-34C0BAFC8A7D}"/>
              </a:ext>
            </a:extLst>
          </p:cNvPr>
          <p:cNvSpPr/>
          <p:nvPr/>
        </p:nvSpPr>
        <p:spPr>
          <a:xfrm>
            <a:off x="394671" y="1926535"/>
            <a:ext cx="4710773" cy="28054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8569-09D4-491F-97B3-DD94E7967A3F}"/>
              </a:ext>
            </a:extLst>
          </p:cNvPr>
          <p:cNvSpPr/>
          <p:nvPr/>
        </p:nvSpPr>
        <p:spPr>
          <a:xfrm>
            <a:off x="5474698" y="1590758"/>
            <a:ext cx="3457840" cy="3141233"/>
          </a:xfrm>
          <a:prstGeom prst="rect">
            <a:avLst/>
          </a:prstGeom>
          <a:solidFill>
            <a:srgbClr val="CEC0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14"/>
          <p:cNvSpPr txBox="1"/>
          <p:nvPr/>
        </p:nvSpPr>
        <p:spPr>
          <a:xfrm>
            <a:off x="2351195" y="501482"/>
            <a:ext cx="629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Pelaksanaan</a:t>
            </a:r>
            <a:r>
              <a:rPr lang="en-US" sz="2000" b="1" dirty="0">
                <a:solidFill>
                  <a:prstClr val="black"/>
                </a:solidFill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Higiene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Sanitasi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A9044C-118F-4AEC-AB6F-F0C00B5AEC01}"/>
              </a:ext>
            </a:extLst>
          </p:cNvPr>
          <p:cNvSpPr/>
          <p:nvPr/>
        </p:nvSpPr>
        <p:spPr>
          <a:xfrm>
            <a:off x="1350931" y="65091"/>
            <a:ext cx="945737" cy="97220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445B7-5DD5-492D-B3E1-048BFD0F5938}"/>
              </a:ext>
            </a:extLst>
          </p:cNvPr>
          <p:cNvGrpSpPr/>
          <p:nvPr/>
        </p:nvGrpSpPr>
        <p:grpSpPr>
          <a:xfrm>
            <a:off x="-64579" y="1083185"/>
            <a:ext cx="4954232" cy="1060853"/>
            <a:chOff x="4160694" y="2566265"/>
            <a:chExt cx="3636546" cy="1060853"/>
          </a:xfrm>
        </p:grpSpPr>
        <p:sp>
          <p:nvSpPr>
            <p:cNvPr id="11" name="직사각형 72">
              <a:extLst>
                <a:ext uri="{FF2B5EF4-FFF2-40B4-BE49-F238E27FC236}">
                  <a16:creationId xmlns:a16="http://schemas.microsoft.com/office/drawing/2014/main" id="{19777617-1382-42C8-A852-A42B0DA26350}"/>
                </a:ext>
              </a:extLst>
            </p:cNvPr>
            <p:cNvSpPr/>
            <p:nvPr/>
          </p:nvSpPr>
          <p:spPr>
            <a:xfrm>
              <a:off x="4686717" y="2896553"/>
              <a:ext cx="3110523" cy="532447"/>
            </a:xfrm>
            <a:prstGeom prst="rect">
              <a:avLst/>
            </a:prstGeom>
            <a:solidFill>
              <a:srgbClr val="6633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Penjualan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Hewan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Kurban</a:t>
              </a:r>
              <a:endPara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4B40E43-D206-4731-B376-69FCA5370159}"/>
                </a:ext>
              </a:extLst>
            </p:cNvPr>
            <p:cNvGrpSpPr/>
            <p:nvPr/>
          </p:nvGrpSpPr>
          <p:grpSpPr>
            <a:xfrm>
              <a:off x="4160694" y="2566265"/>
              <a:ext cx="1239924" cy="1060853"/>
              <a:chOff x="1171284" y="4417395"/>
              <a:chExt cx="1540045" cy="131763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4B76EB6-00F8-45B5-B61A-69F5F611922B}"/>
                  </a:ext>
                </a:extLst>
              </p:cNvPr>
              <p:cNvSpPr/>
              <p:nvPr/>
            </p:nvSpPr>
            <p:spPr>
              <a:xfrm>
                <a:off x="1276773" y="4417395"/>
                <a:ext cx="1317630" cy="131763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D2F5770-A1CE-4F42-BF27-7A31854B62A7}"/>
                  </a:ext>
                </a:extLst>
              </p:cNvPr>
              <p:cNvGrpSpPr/>
              <p:nvPr/>
            </p:nvGrpSpPr>
            <p:grpSpPr>
              <a:xfrm>
                <a:off x="1171284" y="4735655"/>
                <a:ext cx="1540045" cy="836943"/>
                <a:chOff x="1171284" y="4735655"/>
                <a:chExt cx="1540045" cy="836943"/>
              </a:xfrm>
            </p:grpSpPr>
            <p:pic>
              <p:nvPicPr>
                <p:cNvPr id="15" name="Picture 14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3B67F8C1-6199-46B9-BEF1-350007E8D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1834876" y="4735655"/>
                  <a:ext cx="660627" cy="681111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338C2A45-2E68-4C35-AA8D-C2AB2E753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8426" y="4942087"/>
                  <a:ext cx="607162" cy="607162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EC812768-781B-4BAA-95DC-93EFF17D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939712" y="4979444"/>
                  <a:ext cx="585710" cy="532447"/>
                </a:xfrm>
                <a:prstGeom prst="rect">
                  <a:avLst/>
                </a:prstGeom>
              </p:spPr>
            </p:pic>
            <p:pic>
              <p:nvPicPr>
                <p:cNvPr id="18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D8F345B7-4983-4AF3-92A6-037E40198D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171284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AA8B7A8D-EE70-4E31-914D-1BFF99A17B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890595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0B9B49-FE86-40A9-BBD7-3B73FAD9FBE5}"/>
              </a:ext>
            </a:extLst>
          </p:cNvPr>
          <p:cNvGrpSpPr/>
          <p:nvPr/>
        </p:nvGrpSpPr>
        <p:grpSpPr>
          <a:xfrm>
            <a:off x="5056145" y="910292"/>
            <a:ext cx="3785462" cy="1250822"/>
            <a:chOff x="8016976" y="2499110"/>
            <a:chExt cx="3785462" cy="1250822"/>
          </a:xfrm>
        </p:grpSpPr>
        <p:sp>
          <p:nvSpPr>
            <p:cNvPr id="21" name="직사각형 72">
              <a:extLst>
                <a:ext uri="{FF2B5EF4-FFF2-40B4-BE49-F238E27FC236}">
                  <a16:creationId xmlns:a16="http://schemas.microsoft.com/office/drawing/2014/main" id="{FEC484F2-C70E-4C1A-993E-AF2F60D3F9CA}"/>
                </a:ext>
              </a:extLst>
            </p:cNvPr>
            <p:cNvSpPr/>
            <p:nvPr/>
          </p:nvSpPr>
          <p:spPr>
            <a:xfrm>
              <a:off x="8370667" y="2865087"/>
              <a:ext cx="3431771" cy="532447"/>
            </a:xfrm>
            <a:prstGeom prst="rect">
              <a:avLst/>
            </a:prstGeom>
            <a:solidFill>
              <a:srgbClr val="6C00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Pemotongan di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Luar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RPHR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354EB0-10D5-47C2-AD9A-EC3F8B10F2E4}"/>
                </a:ext>
              </a:extLst>
            </p:cNvPr>
            <p:cNvGrpSpPr/>
            <p:nvPr/>
          </p:nvGrpSpPr>
          <p:grpSpPr>
            <a:xfrm>
              <a:off x="8016976" y="2499110"/>
              <a:ext cx="1142163" cy="1250822"/>
              <a:chOff x="2963459" y="4624781"/>
              <a:chExt cx="1142163" cy="125082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FBCD39D-6592-4B26-B000-333B31D20AC9}"/>
                  </a:ext>
                </a:extLst>
              </p:cNvPr>
              <p:cNvSpPr/>
              <p:nvPr/>
            </p:nvSpPr>
            <p:spPr>
              <a:xfrm>
                <a:off x="2963459" y="4624781"/>
                <a:ext cx="1060853" cy="10608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DF09B16-22D6-4A75-8590-1FC1C9265942}"/>
                  </a:ext>
                </a:extLst>
              </p:cNvPr>
              <p:cNvGrpSpPr/>
              <p:nvPr/>
            </p:nvGrpSpPr>
            <p:grpSpPr>
              <a:xfrm>
                <a:off x="3093606" y="4708014"/>
                <a:ext cx="1012016" cy="1167589"/>
                <a:chOff x="5555498" y="4587480"/>
                <a:chExt cx="1206711" cy="1392213"/>
              </a:xfrm>
            </p:grpSpPr>
            <p:pic>
              <p:nvPicPr>
                <p:cNvPr id="25" name="Picture 24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A35B2F4-B8F8-4512-B7A4-5F51C7846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5498" y="4587480"/>
                  <a:ext cx="1135456" cy="1135456"/>
                </a:xfrm>
                <a:prstGeom prst="rect">
                  <a:avLst/>
                </a:prstGeom>
              </p:spPr>
            </p:pic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88995B68-19B0-4F08-9BDD-4BFAB181FCC2}"/>
                    </a:ext>
                  </a:extLst>
                </p:cNvPr>
                <p:cNvGrpSpPr/>
                <p:nvPr/>
              </p:nvGrpSpPr>
              <p:grpSpPr>
                <a:xfrm>
                  <a:off x="5911182" y="5155208"/>
                  <a:ext cx="851027" cy="824485"/>
                  <a:chOff x="7948728" y="3310525"/>
                  <a:chExt cx="1523276" cy="1475767"/>
                </a:xfrm>
              </p:grpSpPr>
              <p:pic>
                <p:nvPicPr>
                  <p:cNvPr id="27" name="Picture 26" descr="A close up of an animal&#10;&#10;Description automatically generated">
                    <a:extLst>
                      <a:ext uri="{FF2B5EF4-FFF2-40B4-BE49-F238E27FC236}">
                        <a16:creationId xmlns:a16="http://schemas.microsoft.com/office/drawing/2014/main" id="{B3BDD979-C617-4CBB-A916-D46698997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40620" y="3310525"/>
                    <a:ext cx="1431384" cy="1475767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 descr="A close up of graphics&#10;&#10;Description automatically generated">
                    <a:extLst>
                      <a:ext uri="{FF2B5EF4-FFF2-40B4-BE49-F238E27FC236}">
                        <a16:creationId xmlns:a16="http://schemas.microsoft.com/office/drawing/2014/main" id="{D27A3FF6-D556-44C5-8F3B-12972B142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rot="2942963">
                    <a:off x="8722329" y="3668645"/>
                    <a:ext cx="698198" cy="698198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A picture containing knife&#10;&#10;Description automatically generated">
                    <a:extLst>
                      <a:ext uri="{FF2B5EF4-FFF2-40B4-BE49-F238E27FC236}">
                        <a16:creationId xmlns:a16="http://schemas.microsoft.com/office/drawing/2014/main" id="{753168EB-5969-45BC-8E88-3690A5122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48728" y="3578523"/>
                    <a:ext cx="1008957" cy="1008957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E9722EC1-DA97-4EB4-8907-557C7D162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735" y="103603"/>
            <a:ext cx="872740" cy="865577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598E2EE0-DA5E-442A-9C75-7CB0E3CB94A5}"/>
              </a:ext>
            </a:extLst>
          </p:cNvPr>
          <p:cNvSpPr/>
          <p:nvPr/>
        </p:nvSpPr>
        <p:spPr>
          <a:xfrm>
            <a:off x="330092" y="2139809"/>
            <a:ext cx="424878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Tersedia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fasilitas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Cuci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Pakai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Sabun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hand sanitizer;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Pembersihan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peralatan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rutin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Menghindari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kontak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langsung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memperhatikan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etika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batuk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bersin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meludah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Setiap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orang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setelah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tempat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membersihkan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bertemu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keluarga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9DF5C117-F7C1-42D7-8144-EC026146878E}"/>
              </a:ext>
            </a:extLst>
          </p:cNvPr>
          <p:cNvSpPr/>
          <p:nvPr/>
        </p:nvSpPr>
        <p:spPr>
          <a:xfrm>
            <a:off x="5662421" y="2217886"/>
            <a:ext cx="309313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Adanya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fasilitas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cuci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pakai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sabun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hand sanitizer;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Pembersihan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disinfeksi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peralatan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Petugas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harus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membersihkan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sebelum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bertemu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keluarga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Menghindari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berjabat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/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kontak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langsung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2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s://media-public.canva.com/1_xbo/MADQD81_xbo/2/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8"/>
          <a:stretch/>
        </p:blipFill>
        <p:spPr bwMode="auto">
          <a:xfrm>
            <a:off x="5008454" y="1874218"/>
            <a:ext cx="2880466" cy="32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s://media-public.canva.com/FpW8Y/MAD5azFpW8Y/1/t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7455" l="9112" r="90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5" r="12649" b="22152"/>
          <a:stretch/>
        </p:blipFill>
        <p:spPr bwMode="auto">
          <a:xfrm>
            <a:off x="7828984" y="2778322"/>
            <a:ext cx="1368152" cy="23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755576" y="701139"/>
            <a:ext cx="7848872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Pembinaan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Pengawasan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Pelaksanaan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Pemotongan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Hewan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150539" y="552520"/>
            <a:ext cx="749054" cy="7230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678" y="1574736"/>
            <a:ext cx="330017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Dalam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melakukan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kegiatan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pembinaan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dan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pengawasan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dapat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bersinergi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dengan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dinas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yang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membidangi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fungsi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kesehatan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dan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instansi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yang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membidangi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fungsi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keagamaan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serta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instansi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terkait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lainnya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 (TNI-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Polri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id-ID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just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700" b="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5372" name="Picture 12" descr="https://media-public.canva.com/NeLdk/MAD8w5NeLdk/1/t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7" b="99267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2" y="2241225"/>
            <a:ext cx="2608495" cy="2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304F579-D350-46B7-91CB-6AE7F6FE39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7482" y="2307610"/>
            <a:ext cx="621343" cy="6213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C4FF2DD-8937-4622-B3A0-BAF5DA60CB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93709" y="2171601"/>
            <a:ext cx="625024" cy="625024"/>
          </a:xfrm>
          <a:prstGeom prst="rect">
            <a:avLst/>
          </a:prstGeom>
        </p:spPr>
      </p:pic>
      <p:pic>
        <p:nvPicPr>
          <p:cNvPr id="20" name="Picture 19" descr="A close up of an animal&#10;&#10;Description automatically generated">
            <a:extLst>
              <a:ext uri="{FF2B5EF4-FFF2-40B4-BE49-F238E27FC236}">
                <a16:creationId xmlns:a16="http://schemas.microsoft.com/office/drawing/2014/main" id="{4BB7DB27-D2C3-4F54-AB72-4431E950B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6931307" y="2268687"/>
            <a:ext cx="569777" cy="587444"/>
          </a:xfrm>
          <a:prstGeom prst="rect">
            <a:avLst/>
          </a:prstGeom>
        </p:spPr>
      </p:pic>
      <p:pic>
        <p:nvPicPr>
          <p:cNvPr id="15378" name="Picture 18" descr="https://media-public.canva.com/MADn2n259tY/5/thumbnail_larg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47" y="2932950"/>
            <a:ext cx="998516" cy="8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4" name="Picture 16" descr="https://imgv2-2-f.scribdassets.com/img/document/279737856/original/3400305b6b/1587280958?v=1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10701" r="6804" b="13810"/>
          <a:stretch/>
        </p:blipFill>
        <p:spPr bwMode="auto">
          <a:xfrm rot="1632498">
            <a:off x="3176689" y="3787732"/>
            <a:ext cx="962490" cy="11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s://media-public.canva.com/Xy8Gw/MACRC2Xy8Gw/2/t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23878"/>
            <a:ext cx="1403648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media-public.canva.com/K5dmQ/MADFjXK5dmQ/2/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13" y="4106257"/>
            <a:ext cx="863728" cy="6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5552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000" b="1" dirty="0"/>
              <a:t>SYARAT PENDAFTARAN UNTUK REKOMENDASI TITIK PEMOTONGAN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176B14-E3B4-42BF-B853-4E4A89E46E09}"/>
              </a:ext>
            </a:extLst>
          </p:cNvPr>
          <p:cNvSpPr txBox="1">
            <a:spLocks/>
          </p:cNvSpPr>
          <p:nvPr/>
        </p:nvSpPr>
        <p:spPr>
          <a:xfrm>
            <a:off x="179512" y="1131590"/>
            <a:ext cx="8712968" cy="33662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dirty="0"/>
              <a:t>NAMA DAN ALAMAT MASJID/LOKASI PEMOTONGAN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dirty="0"/>
              <a:t>DENAH/LAY OUT LOKASI, TERMASUK ALUR KELUAR MASUK TERNAK MAUPUN PETUGAS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dirty="0"/>
              <a:t>DAFTAR NAMA PANITIA, FOTOKOPI KTP DAN NOMER HP SEMUA PANITIA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i="1" dirty="0">
                <a:solidFill>
                  <a:srgbClr val="FF0000"/>
                </a:solidFill>
              </a:rPr>
              <a:t>BILA MENGUNDANG JAGAL DARI LUAR DAERAH HARUS ADA SURAT KETERANGAN SEHAT DARI DAERAH ASAL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dirty="0"/>
              <a:t>MENANDATANGANI SURAT PERNYATAAN UNTUK MEMATUHI PROTOKOL KESEHATAN SELAMA PELAKSANAAN PEMOTONGAN QURBAN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D" sz="1700" b="1" dirty="0"/>
              <a:t>PENDAFTARAN BISA DILAKUKAN DI UPT PUSKESWAN SESUAI WILAYAH ATAU DI DINAS PERTANIAN DAN PANGAN KABUPATEN GUNUNGKIDUL</a:t>
            </a:r>
          </a:p>
        </p:txBody>
      </p:sp>
      <p:pic>
        <p:nvPicPr>
          <p:cNvPr id="27660" name="Picture 12" descr="https://media-public.canva.com/xe2yY/MADS45xe2yY/2/tl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20"/>
          <a:stretch/>
        </p:blipFill>
        <p:spPr bwMode="auto">
          <a:xfrm>
            <a:off x="1955306" y="3862992"/>
            <a:ext cx="1032518" cy="12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2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Gambar terka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114813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Terima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kasih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670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https://www.sabigaju.com/wp-content/uploads/2019/08/Idul-Adha-1440-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9091" r="24513" b="15908"/>
          <a:stretch/>
        </p:blipFill>
        <p:spPr bwMode="auto">
          <a:xfrm>
            <a:off x="337291" y="1877052"/>
            <a:ext cx="1440160" cy="144016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baran 6.575 Kasus Positif Corona di Indonesia Per 19 Apri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69" r="598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790"/>
          <a:stretch/>
        </p:blipFill>
        <p:spPr bwMode="auto">
          <a:xfrm>
            <a:off x="2295200" y="1173569"/>
            <a:ext cx="18002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riaupos.co/thumb/4967-KOP-CORONA-KITA-BIS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702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55"/>
          <a:stretch/>
        </p:blipFill>
        <p:spPr bwMode="auto">
          <a:xfrm>
            <a:off x="4418452" y="2417113"/>
            <a:ext cx="1678467" cy="1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/>
          <a:srcRect l="25649" t="22438" r="25648" b="15547"/>
          <a:stretch/>
        </p:blipFill>
        <p:spPr>
          <a:xfrm>
            <a:off x="6516216" y="1133571"/>
            <a:ext cx="2376264" cy="1701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972" y="35264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31 </a:t>
            </a:r>
            <a:r>
              <a:rPr lang="en-US" dirty="0" err="1"/>
              <a:t>Juli</a:t>
            </a:r>
            <a:r>
              <a:rPr lang="en-US" dirty="0"/>
              <a:t> 2020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3212" y="282096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Adaptasi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kebiasaan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292660"/>
            <a:ext cx="3097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faktor-faktor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penyebaran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Covid-19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kurban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780066" y="2969775"/>
            <a:ext cx="1968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Perlunya</a:t>
            </a:r>
            <a:r>
              <a:rPr lang="en-US" sz="1400" dirty="0"/>
              <a:t> </a:t>
            </a:r>
            <a:r>
              <a:rPr lang="en-US" sz="1400" dirty="0" err="1"/>
              <a:t>penerapan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protokol</a:t>
            </a:r>
            <a:r>
              <a:rPr lang="en-US" sz="1400" dirty="0"/>
              <a:t> </a:t>
            </a:r>
            <a:r>
              <a:rPr lang="en-US" sz="1400" dirty="0" err="1"/>
              <a:t>kesehatan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mitigasi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risiko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penularan</a:t>
            </a:r>
            <a:r>
              <a:rPr lang="en-US" sz="1400" b="1" dirty="0">
                <a:solidFill>
                  <a:srgbClr val="FF0000"/>
                </a:solidFill>
              </a:rPr>
              <a:t> Covid-19 </a:t>
            </a:r>
          </a:p>
          <a:p>
            <a:pPr algn="ctr"/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kurban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42972" y="5854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Latar</a:t>
            </a:r>
            <a:r>
              <a:rPr lang="en-US" sz="2400" b="1" dirty="0"/>
              <a:t> </a:t>
            </a:r>
            <a:r>
              <a:rPr lang="en-US" sz="2400" b="1" dirty="0" err="1"/>
              <a:t>Belakang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637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07421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Situasi</a:t>
            </a:r>
            <a:r>
              <a:rPr lang="en-US" sz="2000" b="1" dirty="0"/>
              <a:t> </a:t>
            </a:r>
            <a:r>
              <a:rPr lang="en-US" sz="2000" b="1" dirty="0" err="1"/>
              <a:t>Kurban</a:t>
            </a:r>
            <a:r>
              <a:rPr lang="en-US" sz="2000" b="1" dirty="0"/>
              <a:t> 2019 di Wilayah UPT. </a:t>
            </a:r>
            <a:r>
              <a:rPr lang="en-US" sz="2000" b="1" dirty="0" err="1"/>
              <a:t>Puskeswan</a:t>
            </a:r>
            <a:r>
              <a:rPr lang="en-US" sz="2000" b="1" dirty="0"/>
              <a:t> </a:t>
            </a:r>
            <a:r>
              <a:rPr lang="en-US" sz="2000" b="1" dirty="0" err="1"/>
              <a:t>Panggang</a:t>
            </a:r>
            <a:r>
              <a:rPr lang="en-US" sz="2000" dirty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84302"/>
              </p:ext>
            </p:extLst>
          </p:nvPr>
        </p:nvGraphicFramePr>
        <p:xfrm>
          <a:off x="251520" y="1168521"/>
          <a:ext cx="8640960" cy="38811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05551">
                  <a:extLst>
                    <a:ext uri="{9D8B030D-6E8A-4147-A177-3AD203B41FA5}">
                      <a16:colId xmlns:a16="http://schemas.microsoft.com/office/drawing/2014/main" val="3147574767"/>
                    </a:ext>
                  </a:extLst>
                </a:gridCol>
                <a:gridCol w="1867885">
                  <a:extLst>
                    <a:ext uri="{9D8B030D-6E8A-4147-A177-3AD203B41FA5}">
                      <a16:colId xmlns:a16="http://schemas.microsoft.com/office/drawing/2014/main" val="703491062"/>
                    </a:ext>
                  </a:extLst>
                </a:gridCol>
                <a:gridCol w="1883762">
                  <a:extLst>
                    <a:ext uri="{9D8B030D-6E8A-4147-A177-3AD203B41FA5}">
                      <a16:colId xmlns:a16="http://schemas.microsoft.com/office/drawing/2014/main" val="2831248176"/>
                    </a:ext>
                  </a:extLst>
                </a:gridCol>
                <a:gridCol w="1883762">
                  <a:extLst>
                    <a:ext uri="{9D8B030D-6E8A-4147-A177-3AD203B41FA5}">
                      <a16:colId xmlns:a16="http://schemas.microsoft.com/office/drawing/2014/main" val="4267674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Hasil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="1" baseline="0" dirty="0" err="1"/>
                        <a:t>Pemantauan</a:t>
                      </a:r>
                      <a:endParaRPr lang="en-US" sz="1600" b="1" dirty="0"/>
                    </a:p>
                  </a:txBody>
                  <a:tcPr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Kapanewon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Panggang</a:t>
                      </a:r>
                      <a:endParaRPr lang="en-US" sz="1600" b="1" dirty="0"/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Kapanewon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Saptosari</a:t>
                      </a:r>
                      <a:endParaRPr lang="en-US" sz="1600" b="1" dirty="0"/>
                    </a:p>
                  </a:txBody>
                  <a:tcPr anchor="ctr" anchorCtr="1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/>
                        <a:t>kapanewon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Purwosari</a:t>
                      </a:r>
                      <a:endParaRPr lang="en-US" sz="1600" b="1" dirty="0"/>
                    </a:p>
                  </a:txBody>
                  <a:tcPr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63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Jumlah</a:t>
                      </a:r>
                      <a:r>
                        <a:rPr lang="en-US" sz="1600" b="0" dirty="0"/>
                        <a:t> </a:t>
                      </a:r>
                      <a:r>
                        <a:rPr lang="en-US" sz="1600" b="0" dirty="0" err="1"/>
                        <a:t>ternak</a:t>
                      </a:r>
                      <a:r>
                        <a:rPr lang="en-US" sz="1600" b="0" dirty="0"/>
                        <a:t> yang </a:t>
                      </a:r>
                      <a:r>
                        <a:rPr lang="en-US" sz="1600" b="0" dirty="0" err="1"/>
                        <a:t>dipotong</a:t>
                      </a:r>
                      <a:r>
                        <a:rPr lang="en-US" sz="1600" b="0" dirty="0"/>
                        <a:t> (</a:t>
                      </a:r>
                      <a:r>
                        <a:rPr lang="en-US" sz="1600" b="0" dirty="0" err="1"/>
                        <a:t>ekor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755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Sapi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114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119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9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Kambing</a:t>
                      </a:r>
                      <a:r>
                        <a:rPr lang="en-US" sz="1600" dirty="0"/>
                        <a:t>/</a:t>
                      </a:r>
                      <a:r>
                        <a:rPr lang="en-US" sz="1600" dirty="0" err="1"/>
                        <a:t>domba</a:t>
                      </a:r>
                      <a:r>
                        <a:rPr lang="en-US" sz="1600" dirty="0"/>
                        <a:t> 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788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899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560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6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Penjualan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hewan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kurban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lokasi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8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tempat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Pemotongan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hewan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kurban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lokasi</a:t>
                      </a:r>
                      <a:r>
                        <a:rPr lang="en-US" sz="1600" dirty="0"/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108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97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53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8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Jumlah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petugas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pemantau</a:t>
                      </a:r>
                      <a:r>
                        <a:rPr lang="en-US" sz="1600" dirty="0"/>
                        <a:t> (orang)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49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Connector 14"/>
          <p:cNvSpPr/>
          <p:nvPr/>
        </p:nvSpPr>
        <p:spPr>
          <a:xfrm>
            <a:off x="971600" y="1347614"/>
            <a:ext cx="3744416" cy="36004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1126542" y="1490749"/>
            <a:ext cx="3491880" cy="331324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5448" y="19114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d-I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KEBIJAKAN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PELAKSANAAN </a:t>
            </a:r>
          </a:p>
          <a:p>
            <a:pPr algn="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KEGIATAN KURBAN DALAM </a:t>
            </a:r>
          </a:p>
          <a:p>
            <a:pPr algn="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SITUASI WABAH </a:t>
            </a:r>
          </a:p>
          <a:p>
            <a:pPr algn="r"/>
            <a:r>
              <a:rPr lang="en-ID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CORONA VIRUS DISEASE</a:t>
            </a:r>
          </a:p>
          <a:p>
            <a:pPr algn="r"/>
            <a:r>
              <a:rPr lang="en-ID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(COVID-19)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626" name="Picture 2" descr="https://media-public.canva.com/2U3vw/MADzfG2U3vw/1/t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30" y="1481105"/>
            <a:ext cx="2808312" cy="29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media-public.canva.com/8a4do/MAC9Ub8a4do/3/t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1" y="1946108"/>
            <a:ext cx="660549" cy="7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media-public.canva.com/8a4do/MAC9Ub8a4do/3/t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3" y="1286585"/>
            <a:ext cx="960041" cy="10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media-public.canva.com/tna84/MAB3hVtna84/2/tl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6" y="2605877"/>
            <a:ext cx="720032" cy="7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s://media-public.canva.com/6IP10/MAB-uS6IP10/2/t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02" y="3087652"/>
            <a:ext cx="641690" cy="6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4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441580" y="2120735"/>
            <a:ext cx="5760640" cy="2695938"/>
            <a:chOff x="611560" y="1868158"/>
            <a:chExt cx="4338168" cy="2695938"/>
          </a:xfrm>
        </p:grpSpPr>
        <p:sp>
          <p:nvSpPr>
            <p:cNvPr id="6" name="Rectangle: Rounded Corners 25">
              <a:extLst>
                <a:ext uri="{FF2B5EF4-FFF2-40B4-BE49-F238E27FC236}">
                  <a16:creationId xmlns:a16="http://schemas.microsoft.com/office/drawing/2014/main" id="{ED783393-EAC4-4042-B557-79E9CF9CA92A}"/>
                </a:ext>
              </a:extLst>
            </p:cNvPr>
            <p:cNvSpPr/>
            <p:nvPr/>
          </p:nvSpPr>
          <p:spPr>
            <a:xfrm>
              <a:off x="611560" y="1868158"/>
              <a:ext cx="1325911" cy="266014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Rectangle: Rounded Corners 26">
              <a:extLst>
                <a:ext uri="{FF2B5EF4-FFF2-40B4-BE49-F238E27FC236}">
                  <a16:creationId xmlns:a16="http://schemas.microsoft.com/office/drawing/2014/main" id="{1DD06188-A4C8-40A4-A8C9-8D8102DCDE31}"/>
                </a:ext>
              </a:extLst>
            </p:cNvPr>
            <p:cNvSpPr/>
            <p:nvPr/>
          </p:nvSpPr>
          <p:spPr>
            <a:xfrm>
              <a:off x="2157833" y="1874789"/>
              <a:ext cx="1325911" cy="266014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27">
              <a:extLst>
                <a:ext uri="{FF2B5EF4-FFF2-40B4-BE49-F238E27FC236}">
                  <a16:creationId xmlns:a16="http://schemas.microsoft.com/office/drawing/2014/main" id="{52DB6A78-6162-40B7-AD13-0D6A71F674C4}"/>
                </a:ext>
              </a:extLst>
            </p:cNvPr>
            <p:cNvSpPr/>
            <p:nvPr/>
          </p:nvSpPr>
          <p:spPr>
            <a:xfrm>
              <a:off x="3623817" y="1903947"/>
              <a:ext cx="1325911" cy="266014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F42612-2B22-4549-AAC9-7088F05B8FD4}"/>
                </a:ext>
              </a:extLst>
            </p:cNvPr>
            <p:cNvGrpSpPr/>
            <p:nvPr/>
          </p:nvGrpSpPr>
          <p:grpSpPr>
            <a:xfrm>
              <a:off x="716715" y="2189755"/>
              <a:ext cx="1134265" cy="1648495"/>
              <a:chOff x="5274249" y="1065007"/>
              <a:chExt cx="2128519" cy="274188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9DE9F7C-1A1B-4AF5-BF46-3F4652F763A8}"/>
                  </a:ext>
                </a:extLst>
              </p:cNvPr>
              <p:cNvSpPr/>
              <p:nvPr/>
            </p:nvSpPr>
            <p:spPr>
              <a:xfrm>
                <a:off x="5401846" y="1065007"/>
                <a:ext cx="2000922" cy="2000922"/>
              </a:xfrm>
              <a:prstGeom prst="ellipse">
                <a:avLst/>
              </a:prstGeom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11" name="Picture 1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3EBEE05-BCF3-4E4E-A1B3-7192CF01AA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1993654"/>
                <a:ext cx="881822" cy="881822"/>
              </a:xfrm>
              <a:prstGeom prst="rect">
                <a:avLst/>
              </a:prstGeom>
            </p:spPr>
          </p:pic>
          <p:pic>
            <p:nvPicPr>
              <p:cNvPr id="12" name="Picture 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2B65679-CBAB-4215-8D17-BEFC54FCD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8453694">
                <a:off x="5274249" y="2295626"/>
                <a:ext cx="1511262" cy="1511262"/>
              </a:xfrm>
              <a:prstGeom prst="rect">
                <a:avLst/>
              </a:prstGeom>
            </p:spPr>
          </p:pic>
          <p:pic>
            <p:nvPicPr>
              <p:cNvPr id="13" name="Picture 1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1D7DD80-D5FE-49FC-9297-F1CAA493C6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5089" y="1874524"/>
                <a:ext cx="440911" cy="440911"/>
              </a:xfrm>
              <a:prstGeom prst="rect">
                <a:avLst/>
              </a:prstGeom>
            </p:spPr>
          </p:pic>
          <p:pic>
            <p:nvPicPr>
              <p:cNvPr id="14" name="Picture 1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E95BBFFA-2AC7-4730-830A-D2E8A5D68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1314483"/>
                <a:ext cx="704923" cy="704923"/>
              </a:xfrm>
              <a:prstGeom prst="rect">
                <a:avLst/>
              </a:prstGeom>
            </p:spPr>
          </p:pic>
        </p:grpSp>
        <p:pic>
          <p:nvPicPr>
            <p:cNvPr id="15" name="Picture 14" descr="A close up of an animal&#10;&#10;Description automatically generated">
              <a:extLst>
                <a:ext uri="{FF2B5EF4-FFF2-40B4-BE49-F238E27FC236}">
                  <a16:creationId xmlns:a16="http://schemas.microsoft.com/office/drawing/2014/main" id="{87BAFF5C-61A7-4D5C-94F1-BE28AEEC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0919" y="2337932"/>
              <a:ext cx="1066271" cy="1240312"/>
            </a:xfrm>
            <a:prstGeom prst="rect">
              <a:avLst/>
            </a:prstGeom>
          </p:spPr>
        </p:pic>
        <p:pic>
          <p:nvPicPr>
            <p:cNvPr id="16" name="Picture 15" descr="A close up of graphics&#10;&#10;Description automatically generated">
              <a:extLst>
                <a:ext uri="{FF2B5EF4-FFF2-40B4-BE49-F238E27FC236}">
                  <a16:creationId xmlns:a16="http://schemas.microsoft.com/office/drawing/2014/main" id="{3DAA9DA6-267A-440D-BFC9-EF41EDBC4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942963">
              <a:off x="2757605" y="2672925"/>
              <a:ext cx="586802" cy="520104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B72EA1EE-3299-4953-B5D1-5D7DE0A7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05626" y="2532756"/>
              <a:ext cx="879120" cy="991859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9077F0C-01F9-4C32-AF93-B63D5E64D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50799" y="2801963"/>
              <a:ext cx="781242" cy="881430"/>
            </a:xfrm>
            <a:prstGeom prst="rect">
              <a:avLst/>
            </a:prstGeom>
          </p:spPr>
        </p:pic>
        <p:pic>
          <p:nvPicPr>
            <p:cNvPr id="19" name="Picture 18" descr="A picture containing knife&#10;&#10;Description automatically generated">
              <a:extLst>
                <a:ext uri="{FF2B5EF4-FFF2-40B4-BE49-F238E27FC236}">
                  <a16:creationId xmlns:a16="http://schemas.microsoft.com/office/drawing/2014/main" id="{3ECD8948-D445-4C7B-8DB2-0FB386CE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12202" y="2563172"/>
              <a:ext cx="751595" cy="84798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90C85B-FA6E-4194-9347-C6C7C0B79700}"/>
                </a:ext>
              </a:extLst>
            </p:cNvPr>
            <p:cNvSpPr txBox="1"/>
            <p:nvPr/>
          </p:nvSpPr>
          <p:spPr>
            <a:xfrm>
              <a:off x="810545" y="3912947"/>
              <a:ext cx="1146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MEMILIH</a:t>
              </a:r>
              <a:endParaRPr lang="en-ID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9A9860-B41E-4994-BF01-07C7D2A87A03}"/>
                </a:ext>
              </a:extLst>
            </p:cNvPr>
            <p:cNvSpPr txBox="1"/>
            <p:nvPr/>
          </p:nvSpPr>
          <p:spPr>
            <a:xfrm>
              <a:off x="2241961" y="3962424"/>
              <a:ext cx="131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MENYEMBELIH</a:t>
              </a:r>
              <a:endParaRPr lang="en-ID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D59A8D-A658-46B5-AD30-E3FAFC6C0149}"/>
                </a:ext>
              </a:extLst>
            </p:cNvPr>
            <p:cNvSpPr txBox="1"/>
            <p:nvPr/>
          </p:nvSpPr>
          <p:spPr>
            <a:xfrm>
              <a:off x="3701518" y="3991582"/>
              <a:ext cx="1248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MENANGANI</a:t>
              </a:r>
              <a:endParaRPr lang="en-ID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23" name="Picture 22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ADA00789-518D-4460-97A1-FC239F575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2018" y="3397273"/>
              <a:ext cx="488603" cy="551262"/>
            </a:xfrm>
            <a:prstGeom prst="rect">
              <a:avLst/>
            </a:prstGeom>
          </p:spPr>
        </p:pic>
        <p:pic>
          <p:nvPicPr>
            <p:cNvPr id="24" name="Picture 23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4A0F785E-4892-4629-8242-62ECD205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38147" y="3411162"/>
              <a:ext cx="488603" cy="55126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775" y="-669916"/>
            <a:ext cx="4605489" cy="3154710"/>
            <a:chOff x="202344" y="-721120"/>
            <a:chExt cx="4605489" cy="31547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92243A-BE82-4FA7-BC45-0045A7D65BEA}"/>
                </a:ext>
              </a:extLst>
            </p:cNvPr>
            <p:cNvSpPr txBox="1"/>
            <p:nvPr/>
          </p:nvSpPr>
          <p:spPr>
            <a:xfrm>
              <a:off x="202344" y="-721120"/>
              <a:ext cx="1887996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b="1" i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3</a:t>
              </a:r>
              <a:endParaRPr lang="en-ID" sz="19900" b="1" i="1" dirty="0">
                <a:ln w="2857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E1E897-571C-478A-8834-7AECF9B42271}"/>
                </a:ext>
              </a:extLst>
            </p:cNvPr>
            <p:cNvSpPr txBox="1"/>
            <p:nvPr/>
          </p:nvSpPr>
          <p:spPr>
            <a:xfrm>
              <a:off x="1165731" y="499871"/>
              <a:ext cx="3642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Langkah</a:t>
              </a:r>
              <a:endParaRPr lang="en-US" sz="4800" b="1" i="1" dirty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4800" b="1" i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Berkurban</a:t>
              </a:r>
              <a:endParaRPr lang="en-ID" sz="4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379272" y="11438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latin typeface="Franklin Gothic Book" panose="020B0503020102020204" pitchFamily="34" charset="0"/>
              </a:rPr>
              <a:t>PERATURAN MENTERI PERTANIAN REPUBLIK INDONESIA</a:t>
            </a:r>
            <a:br>
              <a:rPr lang="it-IT" sz="1400" dirty="0">
                <a:latin typeface="Franklin Gothic Book" panose="020B0503020102020204" pitchFamily="34" charset="0"/>
              </a:rPr>
            </a:br>
            <a:r>
              <a:rPr lang="it-IT" sz="1400" dirty="0">
                <a:latin typeface="Franklin Gothic Book" panose="020B0503020102020204" pitchFamily="34" charset="0"/>
              </a:rPr>
              <a:t>NOMOR 114</a:t>
            </a:r>
            <a:r>
              <a:rPr lang="id-ID" sz="1400" dirty="0">
                <a:latin typeface="Franklin Gothic Book" panose="020B0503020102020204" pitchFamily="34" charset="0"/>
              </a:rPr>
              <a:t> TAHUN </a:t>
            </a:r>
            <a:r>
              <a:rPr lang="it-IT" sz="1400" dirty="0">
                <a:latin typeface="Franklin Gothic Book" panose="020B0503020102020204" pitchFamily="34" charset="0"/>
              </a:rPr>
              <a:t>2014</a:t>
            </a:r>
            <a:br>
              <a:rPr lang="sv-SE" sz="1400" dirty="0">
                <a:latin typeface="Franklin Gothic Book" panose="020B05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TENTANG </a:t>
            </a:r>
            <a:r>
              <a:rPr lang="id-ID" sz="1400" dirty="0">
                <a:latin typeface="Franklin Gothic Book" panose="020B0503020102020204" pitchFamily="34" charset="0"/>
              </a:rPr>
              <a:t>PEMOTONGAN HEWAN KURBAN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014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59EBB8-CE9B-41CE-B7F0-F0D57014D386}"/>
              </a:ext>
            </a:extLst>
          </p:cNvPr>
          <p:cNvSpPr txBox="1">
            <a:spLocks/>
          </p:cNvSpPr>
          <p:nvPr/>
        </p:nvSpPr>
        <p:spPr>
          <a:xfrm>
            <a:off x="179512" y="483518"/>
            <a:ext cx="9559088" cy="830904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400" b="1" dirty="0">
                <a:solidFill>
                  <a:schemeClr val="accent4">
                    <a:lumMod val="50000"/>
                  </a:schemeClr>
                </a:solidFill>
              </a:rPr>
              <a:t>FAKTOR-FAKTOR RISIKO PENULARAN COVID-19 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id-ID" sz="2400" b="1" dirty="0">
                <a:solidFill>
                  <a:schemeClr val="accent4">
                    <a:lumMod val="50000"/>
                  </a:schemeClr>
                </a:solidFill>
              </a:rPr>
              <a:t>SAAT KEGIATAN KURBAN: 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87E210-6696-41E6-B26C-91D6E4CF3EE6}"/>
              </a:ext>
            </a:extLst>
          </p:cNvPr>
          <p:cNvSpPr txBox="1">
            <a:spLocks/>
          </p:cNvSpPr>
          <p:nvPr/>
        </p:nvSpPr>
        <p:spPr>
          <a:xfrm>
            <a:off x="1142632" y="1531875"/>
            <a:ext cx="7632848" cy="3345560"/>
          </a:xfrm>
          <a:solidFill>
            <a:srgbClr val="FFFF00"/>
          </a:solidFill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/>
            <a:r>
              <a:rPr lang="id-ID" sz="1800" b="1" dirty="0">
                <a:solidFill>
                  <a:srgbClr val="002060"/>
                </a:solidFill>
              </a:rPr>
              <a:t>INTERAKSI ANTAR ORANG </a:t>
            </a:r>
            <a:r>
              <a:rPr lang="id-ID" sz="1800" dirty="0"/>
              <a:t>dengan jarak yang dekat dan lamanya waktu interaksi pada saat kegiatan kurban;</a:t>
            </a:r>
          </a:p>
          <a:p>
            <a:pPr marL="457200" indent="-457200" algn="just"/>
            <a:r>
              <a:rPr lang="en-US" sz="1800" b="1" dirty="0">
                <a:solidFill>
                  <a:srgbClr val="002060"/>
                </a:solidFill>
              </a:rPr>
              <a:t>PERPINDAHAN ORANG </a:t>
            </a:r>
            <a:r>
              <a:rPr lang="en-US" sz="1800" dirty="0" err="1"/>
              <a:t>antar</a:t>
            </a:r>
            <a:r>
              <a:rPr lang="en-US" sz="1800" dirty="0"/>
              <a:t> </a:t>
            </a:r>
            <a:r>
              <a:rPr lang="en-US" sz="1800" dirty="0" err="1"/>
              <a:t>provinsi</a:t>
            </a:r>
            <a:r>
              <a:rPr lang="en-US" sz="1800" dirty="0"/>
              <a:t>/ </a:t>
            </a:r>
            <a:r>
              <a:rPr lang="en-US" sz="1800" dirty="0" err="1"/>
              <a:t>kabupaten</a:t>
            </a:r>
            <a:r>
              <a:rPr lang="en-US" sz="1800" dirty="0"/>
              <a:t>/ </a:t>
            </a:r>
            <a:r>
              <a:rPr lang="en-US" sz="1800" dirty="0" err="1"/>
              <a:t>kota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kurban</a:t>
            </a:r>
            <a:r>
              <a:rPr lang="en-US" sz="1800" dirty="0"/>
              <a:t>;</a:t>
            </a:r>
            <a:endParaRPr lang="id-ID" sz="1800" dirty="0"/>
          </a:p>
          <a:p>
            <a:pPr marL="457200" indent="-457200" algn="just"/>
            <a:r>
              <a:rPr lang="en-US" sz="1800" b="1" dirty="0">
                <a:solidFill>
                  <a:srgbClr val="002060"/>
                </a:solidFill>
              </a:rPr>
              <a:t>STATUS WILAYAH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yang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penyebaran</a:t>
            </a:r>
            <a:r>
              <a:rPr lang="en-US" sz="1800" dirty="0"/>
              <a:t> yang </a:t>
            </a:r>
            <a:r>
              <a:rPr lang="en-US" sz="1800" dirty="0" err="1"/>
              <a:t>luas</a:t>
            </a:r>
            <a:r>
              <a:rPr lang="en-US" sz="1800" dirty="0"/>
              <a:t> di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wilayah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meningkatkan</a:t>
            </a:r>
            <a:r>
              <a:rPr lang="en-US" sz="1800" dirty="0"/>
              <a:t> </a:t>
            </a:r>
            <a:r>
              <a:rPr lang="en-US" sz="1800" dirty="0" err="1"/>
              <a:t>risiko</a:t>
            </a:r>
            <a:r>
              <a:rPr lang="en-US" sz="1800" dirty="0"/>
              <a:t> </a:t>
            </a:r>
            <a:r>
              <a:rPr lang="en-US" sz="1800" dirty="0" err="1"/>
              <a:t>penularan</a:t>
            </a:r>
            <a:r>
              <a:rPr lang="en-US" sz="1800" dirty="0"/>
              <a:t>;</a:t>
            </a:r>
            <a:endParaRPr lang="id-ID" sz="1800" dirty="0"/>
          </a:p>
          <a:p>
            <a:pPr marL="457200" indent="-457200" algn="just"/>
            <a:r>
              <a:rPr lang="en-US" sz="1800" b="1" dirty="0">
                <a:solidFill>
                  <a:srgbClr val="002060"/>
                </a:solidFill>
              </a:rPr>
              <a:t>CARA PENULARAN </a:t>
            </a:r>
            <a:r>
              <a:rPr lang="en-US" sz="1800" dirty="0" err="1"/>
              <a:t>melalui</a:t>
            </a:r>
            <a:r>
              <a:rPr lang="en-US" sz="1800" dirty="0"/>
              <a:t> droplet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batuk</a:t>
            </a:r>
            <a:r>
              <a:rPr lang="en-US" sz="1800" dirty="0"/>
              <a:t>/</a:t>
            </a:r>
            <a:r>
              <a:rPr lang="en-US" sz="1800" dirty="0" err="1"/>
              <a:t>bersin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penularan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kontaminasi</a:t>
            </a:r>
            <a:r>
              <a:rPr lang="en-US" sz="1800" dirty="0"/>
              <a:t> </a:t>
            </a:r>
            <a:r>
              <a:rPr lang="en-US" sz="1800" dirty="0" err="1"/>
              <a:t>permukaan</a:t>
            </a:r>
            <a:r>
              <a:rPr lang="en-US" sz="1800" dirty="0"/>
              <a:t> </a:t>
            </a:r>
            <a:r>
              <a:rPr lang="en-US" sz="1800" dirty="0" err="1"/>
              <a:t>benda</a:t>
            </a:r>
            <a:r>
              <a:rPr lang="en-US" sz="1800" dirty="0"/>
              <a:t>; </a:t>
            </a:r>
            <a:r>
              <a:rPr lang="en-US" sz="1800" dirty="0" err="1"/>
              <a:t>dan</a:t>
            </a:r>
            <a:endParaRPr lang="id-ID" sz="1800" dirty="0"/>
          </a:p>
          <a:p>
            <a:pPr marL="457200" indent="-457200" algn="just"/>
            <a:r>
              <a:rPr lang="en-US" sz="1800" b="1" dirty="0">
                <a:solidFill>
                  <a:srgbClr val="002060"/>
                </a:solidFill>
              </a:rPr>
              <a:t>FAKTOR LAINNYA </a:t>
            </a:r>
            <a:r>
              <a:rPr lang="en-US" sz="1800" dirty="0" err="1"/>
              <a:t>seperti</a:t>
            </a:r>
            <a:r>
              <a:rPr lang="en-US" sz="1800" dirty="0"/>
              <a:t>  </a:t>
            </a:r>
            <a:r>
              <a:rPr lang="en-US" sz="1800" dirty="0" err="1"/>
              <a:t>komorbiditas</a:t>
            </a:r>
            <a:r>
              <a:rPr lang="id-ID" sz="1800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risiko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tua</a:t>
            </a:r>
            <a:r>
              <a:rPr lang="en-US" sz="1800" dirty="0"/>
              <a:t>, </a:t>
            </a:r>
            <a:r>
              <a:rPr lang="en-US" sz="1800" dirty="0" err="1"/>
              <a:t>penularan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transportasi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, di </a:t>
            </a:r>
            <a:r>
              <a:rPr lang="en-US" sz="1800" dirty="0" err="1"/>
              <a:t>rumah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komunitas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352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pic>
        <p:nvPicPr>
          <p:cNvPr id="6" name="Picture 29"/>
          <p:cNvPicPr>
            <a:picLocks noChangeAspect="1"/>
          </p:cNvPicPr>
          <p:nvPr/>
        </p:nvPicPr>
        <p:blipFill rotWithShape="1">
          <a:blip r:embed="rId5"/>
          <a:srcRect l="2751"/>
          <a:stretch>
            <a:fillRect/>
          </a:stretch>
        </p:blipFill>
        <p:spPr>
          <a:xfrm>
            <a:off x="179512" y="890900"/>
            <a:ext cx="2661438" cy="389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1693" y="525535"/>
            <a:ext cx="573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Ruang</a:t>
            </a:r>
            <a:r>
              <a:rPr lang="en-US" sz="2800" b="1" dirty="0"/>
              <a:t> </a:t>
            </a:r>
            <a:r>
              <a:rPr lang="en-US" sz="2800" b="1" dirty="0" err="1"/>
              <a:t>Lingkup</a:t>
            </a:r>
            <a:r>
              <a:rPr lang="en-US" sz="2800" b="1" dirty="0"/>
              <a:t> </a:t>
            </a:r>
            <a:r>
              <a:rPr lang="en-US" sz="2800" b="1" dirty="0" err="1"/>
              <a:t>Pengaturan</a:t>
            </a:r>
            <a:endParaRPr lang="en-US" sz="2800" b="1" dirty="0"/>
          </a:p>
        </p:txBody>
      </p:sp>
      <p:sp>
        <p:nvSpPr>
          <p:cNvPr id="8" name="Rounded Rectangle 3"/>
          <p:cNvSpPr/>
          <p:nvPr/>
        </p:nvSpPr>
        <p:spPr>
          <a:xfrm>
            <a:off x="3268771" y="1159945"/>
            <a:ext cx="5472608" cy="40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Courier New" pitchFamily="49" charset="0"/>
              </a:rPr>
              <a:t>SE NOMOR 0008/SE/PK.320/F/06/2020</a:t>
            </a:r>
            <a:endParaRPr lang="en-US" sz="2000" dirty="0"/>
          </a:p>
        </p:txBody>
      </p:sp>
      <p:sp>
        <p:nvSpPr>
          <p:cNvPr id="9" name="TextBox 10"/>
          <p:cNvSpPr txBox="1"/>
          <p:nvPr/>
        </p:nvSpPr>
        <p:spPr>
          <a:xfrm>
            <a:off x="3347862" y="2202220"/>
            <a:ext cx="508014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Mitigasi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Risiko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Pelaksanaan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Kegiatan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13"/>
          <p:cNvSpPr/>
          <p:nvPr/>
        </p:nvSpPr>
        <p:spPr>
          <a:xfrm>
            <a:off x="2956286" y="2101063"/>
            <a:ext cx="624970" cy="614418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3345299" y="2990891"/>
            <a:ext cx="5064381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Pembinaan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Pengawasan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Pelaksanaan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Pemotongan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Hewan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Oval 28"/>
          <p:cNvSpPr/>
          <p:nvPr/>
        </p:nvSpPr>
        <p:spPr>
          <a:xfrm>
            <a:off x="2956286" y="2987885"/>
            <a:ext cx="624970" cy="6973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DBA96F39-DBDF-4027-AD20-4C4146C8C3B6}"/>
              </a:ext>
            </a:extLst>
          </p:cNvPr>
          <p:cNvSpPr/>
          <p:nvPr/>
        </p:nvSpPr>
        <p:spPr>
          <a:xfrm>
            <a:off x="2868810" y="1627373"/>
            <a:ext cx="6275190" cy="405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cs typeface="Courier New" pitchFamily="49" charset="0"/>
              </a:rPr>
              <a:t>SE BUPATI GUNUNGKIDUL NOMOR 451/2891, 6 JULI 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291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76769" y="4897279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457354" y="519424"/>
            <a:ext cx="5080147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Mitigasi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Risiko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Pelaksanaan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Kegiatan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Kurban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65776" y="407696"/>
            <a:ext cx="624970" cy="614418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59640" y="1812841"/>
            <a:ext cx="8084191" cy="3294621"/>
            <a:chOff x="-271831" y="1301677"/>
            <a:chExt cx="12025745" cy="6456532"/>
          </a:xfrm>
        </p:grpSpPr>
        <p:sp>
          <p:nvSpPr>
            <p:cNvPr id="34" name="Rectangle: Rounded Corners 13">
              <a:extLst>
                <a:ext uri="{FF2B5EF4-FFF2-40B4-BE49-F238E27FC236}">
                  <a16:creationId xmlns:a16="http://schemas.microsoft.com/office/drawing/2014/main" id="{E96355D1-7293-4BF4-98D1-B28425C9E79E}"/>
                </a:ext>
              </a:extLst>
            </p:cNvPr>
            <p:cNvSpPr/>
            <p:nvPr/>
          </p:nvSpPr>
          <p:spPr>
            <a:xfrm>
              <a:off x="570152" y="1301680"/>
              <a:ext cx="2398955" cy="38727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14">
              <a:extLst>
                <a:ext uri="{FF2B5EF4-FFF2-40B4-BE49-F238E27FC236}">
                  <a16:creationId xmlns:a16="http://schemas.microsoft.com/office/drawing/2014/main" id="{885395EB-3E80-44E1-BA0D-41BD3DC48BCF}"/>
                </a:ext>
              </a:extLst>
            </p:cNvPr>
            <p:cNvSpPr/>
            <p:nvPr/>
          </p:nvSpPr>
          <p:spPr>
            <a:xfrm>
              <a:off x="3403596" y="1301679"/>
              <a:ext cx="2398955" cy="3872753"/>
            </a:xfrm>
            <a:prstGeom prst="roundRect">
              <a:avLst/>
            </a:prstGeom>
            <a:solidFill>
              <a:srgbClr val="82CCE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6" name="Rectangle: Rounded Corners 15">
              <a:extLst>
                <a:ext uri="{FF2B5EF4-FFF2-40B4-BE49-F238E27FC236}">
                  <a16:creationId xmlns:a16="http://schemas.microsoft.com/office/drawing/2014/main" id="{BB56BAEE-1E61-4DD4-A880-8AA8EAE9A5A6}"/>
                </a:ext>
              </a:extLst>
            </p:cNvPr>
            <p:cNvSpPr/>
            <p:nvPr/>
          </p:nvSpPr>
          <p:spPr>
            <a:xfrm>
              <a:off x="6280072" y="1301678"/>
              <a:ext cx="2398955" cy="3872753"/>
            </a:xfrm>
            <a:prstGeom prst="roundRect">
              <a:avLst/>
            </a:prstGeom>
            <a:solidFill>
              <a:srgbClr val="C4EB9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7" name="Rectangle: Rounded Corners 16">
              <a:extLst>
                <a:ext uri="{FF2B5EF4-FFF2-40B4-BE49-F238E27FC236}">
                  <a16:creationId xmlns:a16="http://schemas.microsoft.com/office/drawing/2014/main" id="{34933BCA-D4B9-454C-A04F-D2B5C8C1311F}"/>
                </a:ext>
              </a:extLst>
            </p:cNvPr>
            <p:cNvSpPr/>
            <p:nvPr/>
          </p:nvSpPr>
          <p:spPr>
            <a:xfrm>
              <a:off x="9145787" y="1301677"/>
              <a:ext cx="2398955" cy="3872753"/>
            </a:xfrm>
            <a:prstGeom prst="roundRect">
              <a:avLst/>
            </a:prstGeom>
            <a:solidFill>
              <a:srgbClr val="9CE8D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pic>
          <p:nvPicPr>
            <p:cNvPr id="39" name="Picture 38" descr="A close up of a sign&#10;&#10;Description automatically generated">
              <a:extLst>
                <a:ext uri="{FF2B5EF4-FFF2-40B4-BE49-F238E27FC236}">
                  <a16:creationId xmlns:a16="http://schemas.microsoft.com/office/drawing/2014/main" id="{70101F17-494B-4410-8DB2-FA391CA1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2976" y="1741689"/>
              <a:ext cx="1828063" cy="1828063"/>
            </a:xfrm>
            <a:prstGeom prst="rect">
              <a:avLst/>
            </a:prstGeom>
          </p:spPr>
        </p:pic>
        <p:graphicFrame>
          <p:nvGraphicFramePr>
            <p:cNvPr id="41" name="Content Placeholder 3">
              <a:extLst>
                <a:ext uri="{FF2B5EF4-FFF2-40B4-BE49-F238E27FC236}">
                  <a16:creationId xmlns:a16="http://schemas.microsoft.com/office/drawing/2014/main" id="{6DCA0F35-064A-457A-9C60-4CAFD911D36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2828053"/>
                </p:ext>
              </p:extLst>
            </p:nvPr>
          </p:nvGraphicFramePr>
          <p:xfrm>
            <a:off x="-271831" y="2821948"/>
            <a:ext cx="12025745" cy="49362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619566" y="1026472"/>
            <a:ext cx="790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mitigasi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penularan</a:t>
            </a:r>
            <a:r>
              <a:rPr lang="en-US" dirty="0"/>
              <a:t> Covid-19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kurban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396" b="93750" l="13324" r="25842"/>
                    </a14:imgEffect>
                  </a14:imgLayer>
                </a14:imgProps>
              </a:ext>
            </a:extLst>
          </a:blip>
          <a:srcRect l="13785" t="70862" r="73584" b="7854"/>
          <a:stretch/>
        </p:blipFill>
        <p:spPr>
          <a:xfrm>
            <a:off x="2951009" y="1746552"/>
            <a:ext cx="1461196" cy="13842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88" b="67318" l="13836" r="26574"/>
                    </a14:imgEffect>
                  </a14:imgLayer>
                </a14:imgProps>
              </a:ext>
            </a:extLst>
          </a:blip>
          <a:srcRect l="13785" t="41977" r="73584" b="32516"/>
          <a:stretch/>
        </p:blipFill>
        <p:spPr>
          <a:xfrm>
            <a:off x="4932040" y="1928063"/>
            <a:ext cx="1275426" cy="1202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4896" b="68490" l="13763" r="26940"/>
                    </a14:imgEffect>
                  </a14:imgLayer>
                </a14:imgProps>
              </a:ext>
            </a:extLst>
          </a:blip>
          <a:srcRect l="13595" t="34687" r="73489" b="31251"/>
          <a:stretch/>
        </p:blipFill>
        <p:spPr>
          <a:xfrm>
            <a:off x="1294759" y="1797461"/>
            <a:ext cx="1117001" cy="13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72153" cy="792087"/>
            <a:chOff x="0" y="0"/>
            <a:chExt cx="9172153" cy="792087"/>
          </a:xfrm>
        </p:grpSpPr>
        <p:pic>
          <p:nvPicPr>
            <p:cNvPr id="2050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9" b="72727"/>
            <a:stretch/>
          </p:blipFill>
          <p:spPr bwMode="auto">
            <a:xfrm>
              <a:off x="0" y="0"/>
              <a:ext cx="9144000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fokusmuria.co.id/wp-content/uploads/2020/06/khutbah-idul-adha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787" b="100000" l="14183" r="881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6" t="32157" r="11765"/>
            <a:stretch/>
          </p:blipFill>
          <p:spPr bwMode="auto">
            <a:xfrm>
              <a:off x="7192441" y="0"/>
              <a:ext cx="1979712" cy="79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47656" y="487743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>
                <a:solidFill>
                  <a:srgbClr val="0070C0"/>
                </a:solidFill>
              </a:rPr>
              <a:t>Sosialisasi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Kurban</a:t>
            </a:r>
            <a:r>
              <a:rPr lang="en-US" sz="1000" b="1" i="1" dirty="0">
                <a:solidFill>
                  <a:srgbClr val="0070C0"/>
                </a:solidFill>
              </a:rPr>
              <a:t> 2020_UPT </a:t>
            </a:r>
            <a:r>
              <a:rPr lang="en-US" sz="1000" b="1" i="1" dirty="0" err="1">
                <a:solidFill>
                  <a:srgbClr val="0070C0"/>
                </a:solidFill>
              </a:rPr>
              <a:t>Puskeswan</a:t>
            </a:r>
            <a:r>
              <a:rPr lang="en-US" sz="1000" b="1" i="1" dirty="0">
                <a:solidFill>
                  <a:srgbClr val="0070C0"/>
                </a:solidFill>
              </a:rPr>
              <a:t> </a:t>
            </a:r>
            <a:r>
              <a:rPr lang="en-US" sz="1000" b="1" i="1" dirty="0" err="1">
                <a:solidFill>
                  <a:srgbClr val="0070C0"/>
                </a:solidFill>
              </a:rPr>
              <a:t>Panggang</a:t>
            </a:r>
            <a:endParaRPr lang="en-US" sz="10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E54B3-2436-4B82-8201-34C0BAFC8A7D}"/>
              </a:ext>
            </a:extLst>
          </p:cNvPr>
          <p:cNvSpPr/>
          <p:nvPr/>
        </p:nvSpPr>
        <p:spPr>
          <a:xfrm>
            <a:off x="224577" y="2101945"/>
            <a:ext cx="4649460" cy="277548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8569-09D4-491F-97B3-DD94E7967A3F}"/>
              </a:ext>
            </a:extLst>
          </p:cNvPr>
          <p:cNvSpPr/>
          <p:nvPr/>
        </p:nvSpPr>
        <p:spPr>
          <a:xfrm>
            <a:off x="5356758" y="1671146"/>
            <a:ext cx="3457840" cy="3163676"/>
          </a:xfrm>
          <a:prstGeom prst="rect">
            <a:avLst/>
          </a:prstGeom>
          <a:solidFill>
            <a:srgbClr val="CEC0A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14"/>
          <p:cNvSpPr txBox="1"/>
          <p:nvPr/>
        </p:nvSpPr>
        <p:spPr>
          <a:xfrm>
            <a:off x="1768043" y="413479"/>
            <a:ext cx="582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JAGA JARAK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Physical Distancing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C445B7-5DD5-492D-B3E1-048BFD0F5938}"/>
              </a:ext>
            </a:extLst>
          </p:cNvPr>
          <p:cNvGrpSpPr/>
          <p:nvPr/>
        </p:nvGrpSpPr>
        <p:grpSpPr>
          <a:xfrm>
            <a:off x="0" y="1227068"/>
            <a:ext cx="4889750" cy="1161379"/>
            <a:chOff x="4160694" y="2566265"/>
            <a:chExt cx="3636546" cy="1060853"/>
          </a:xfrm>
        </p:grpSpPr>
        <p:sp>
          <p:nvSpPr>
            <p:cNvPr id="13" name="직사각형 72">
              <a:extLst>
                <a:ext uri="{FF2B5EF4-FFF2-40B4-BE49-F238E27FC236}">
                  <a16:creationId xmlns:a16="http://schemas.microsoft.com/office/drawing/2014/main" id="{19777617-1382-42C8-A852-A42B0DA26350}"/>
                </a:ext>
              </a:extLst>
            </p:cNvPr>
            <p:cNvSpPr/>
            <p:nvPr/>
          </p:nvSpPr>
          <p:spPr>
            <a:xfrm>
              <a:off x="4686717" y="2896553"/>
              <a:ext cx="3110523" cy="532447"/>
            </a:xfrm>
            <a:prstGeom prst="rect">
              <a:avLst/>
            </a:prstGeom>
            <a:solidFill>
              <a:srgbClr val="6633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Penjualan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Hewan</a:t>
              </a:r>
              <a:r>
                <a:rPr kumimoji="0" lang="en-US" altLang="ko-KR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altLang="ko-KR" sz="1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Kurban</a:t>
              </a:r>
              <a:endPara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B40E43-D206-4731-B376-69FCA5370159}"/>
                </a:ext>
              </a:extLst>
            </p:cNvPr>
            <p:cNvGrpSpPr/>
            <p:nvPr/>
          </p:nvGrpSpPr>
          <p:grpSpPr>
            <a:xfrm>
              <a:off x="4160694" y="2566265"/>
              <a:ext cx="1239924" cy="1060853"/>
              <a:chOff x="1171284" y="4417395"/>
              <a:chExt cx="1540045" cy="131763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4B76EB6-00F8-45B5-B61A-69F5F611922B}"/>
                  </a:ext>
                </a:extLst>
              </p:cNvPr>
              <p:cNvSpPr/>
              <p:nvPr/>
            </p:nvSpPr>
            <p:spPr>
              <a:xfrm>
                <a:off x="1276773" y="4417395"/>
                <a:ext cx="1317630" cy="131763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D2F5770-A1CE-4F42-BF27-7A31854B62A7}"/>
                  </a:ext>
                </a:extLst>
              </p:cNvPr>
              <p:cNvGrpSpPr/>
              <p:nvPr/>
            </p:nvGrpSpPr>
            <p:grpSpPr>
              <a:xfrm>
                <a:off x="1171284" y="4735655"/>
                <a:ext cx="1540045" cy="836943"/>
                <a:chOff x="1171284" y="4735655"/>
                <a:chExt cx="1540045" cy="836943"/>
              </a:xfrm>
            </p:grpSpPr>
            <p:pic>
              <p:nvPicPr>
                <p:cNvPr id="17" name="Picture 16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3B67F8C1-6199-46B9-BEF1-350007E8D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1834876" y="4735655"/>
                  <a:ext cx="660627" cy="681111"/>
                </a:xfrm>
                <a:prstGeom prst="rect">
                  <a:avLst/>
                </a:prstGeom>
              </p:spPr>
            </p:pic>
            <p:pic>
              <p:nvPicPr>
                <p:cNvPr id="18" name="Picture 17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338C2A45-2E68-4C35-AA8D-C2AB2E753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28426" y="4942087"/>
                  <a:ext cx="607162" cy="607162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n animal&#10;&#10;Description automatically generated">
                  <a:extLst>
                    <a:ext uri="{FF2B5EF4-FFF2-40B4-BE49-F238E27FC236}">
                      <a16:creationId xmlns:a16="http://schemas.microsoft.com/office/drawing/2014/main" id="{EC812768-781B-4BAA-95DC-93EFF17D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1939712" y="4979444"/>
                  <a:ext cx="585710" cy="532447"/>
                </a:xfrm>
                <a:prstGeom prst="rect">
                  <a:avLst/>
                </a:prstGeom>
              </p:spPr>
            </p:pic>
            <p:pic>
              <p:nvPicPr>
                <p:cNvPr id="20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D8F345B7-4983-4AF3-92A6-037E40198D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171284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Barn | Free Vectors, Stock Photos &amp; PSD">
                  <a:extLst>
                    <a:ext uri="{FF2B5EF4-FFF2-40B4-BE49-F238E27FC236}">
                      <a16:creationId xmlns:a16="http://schemas.microsoft.com/office/drawing/2014/main" id="{AA8B7A8D-EE70-4E31-914D-1BFF99A17B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clrChange>
                    <a:clrFrom>
                      <a:srgbClr val="A6CE87"/>
                    </a:clrFrom>
                    <a:clrTo>
                      <a:srgbClr val="A6CE87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396" t="44309" r="7944" b="39178"/>
                <a:stretch/>
              </p:blipFill>
              <p:spPr bwMode="auto">
                <a:xfrm>
                  <a:off x="1890595" y="5181403"/>
                  <a:ext cx="820734" cy="3911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0B9B49-FE86-40A9-BBD7-3B73FAD9FBE5}"/>
              </a:ext>
            </a:extLst>
          </p:cNvPr>
          <p:cNvGrpSpPr/>
          <p:nvPr/>
        </p:nvGrpSpPr>
        <p:grpSpPr>
          <a:xfrm>
            <a:off x="5026547" y="1103049"/>
            <a:ext cx="3785462" cy="1250822"/>
            <a:chOff x="8016976" y="2499110"/>
            <a:chExt cx="3785462" cy="1250822"/>
          </a:xfrm>
        </p:grpSpPr>
        <p:sp>
          <p:nvSpPr>
            <p:cNvPr id="23" name="직사각형 72">
              <a:extLst>
                <a:ext uri="{FF2B5EF4-FFF2-40B4-BE49-F238E27FC236}">
                  <a16:creationId xmlns:a16="http://schemas.microsoft.com/office/drawing/2014/main" id="{FEC484F2-C70E-4C1A-993E-AF2F60D3F9CA}"/>
                </a:ext>
              </a:extLst>
            </p:cNvPr>
            <p:cNvSpPr/>
            <p:nvPr/>
          </p:nvSpPr>
          <p:spPr>
            <a:xfrm>
              <a:off x="8370667" y="2865087"/>
              <a:ext cx="3431771" cy="532447"/>
            </a:xfrm>
            <a:prstGeom prst="rect">
              <a:avLst/>
            </a:prstGeom>
            <a:solidFill>
              <a:srgbClr val="6C0000">
                <a:alpha val="80000"/>
              </a:srgb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Pemotongan di </a:t>
              </a:r>
              <a:r>
                <a:rPr kumimoji="0" lang="en-US" altLang="ko-K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Luar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 RPHR</a:t>
              </a:r>
              <a:endPara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354EB0-10D5-47C2-AD9A-EC3F8B10F2E4}"/>
                </a:ext>
              </a:extLst>
            </p:cNvPr>
            <p:cNvGrpSpPr/>
            <p:nvPr/>
          </p:nvGrpSpPr>
          <p:grpSpPr>
            <a:xfrm>
              <a:off x="8016976" y="2499110"/>
              <a:ext cx="1142163" cy="1250822"/>
              <a:chOff x="2963459" y="4624781"/>
              <a:chExt cx="1142163" cy="1250822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FBCD39D-6592-4B26-B000-333B31D20AC9}"/>
                  </a:ext>
                </a:extLst>
              </p:cNvPr>
              <p:cNvSpPr/>
              <p:nvPr/>
            </p:nvSpPr>
            <p:spPr>
              <a:xfrm>
                <a:off x="2963459" y="4624781"/>
                <a:ext cx="1060853" cy="106085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DF09B16-22D6-4A75-8590-1FC1C9265942}"/>
                  </a:ext>
                </a:extLst>
              </p:cNvPr>
              <p:cNvGrpSpPr/>
              <p:nvPr/>
            </p:nvGrpSpPr>
            <p:grpSpPr>
              <a:xfrm>
                <a:off x="3093606" y="4708014"/>
                <a:ext cx="1012016" cy="1167589"/>
                <a:chOff x="5555498" y="4587480"/>
                <a:chExt cx="1206711" cy="1392213"/>
              </a:xfrm>
            </p:grpSpPr>
            <p:pic>
              <p:nvPicPr>
                <p:cNvPr id="27" name="Picture 26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A35B2F4-B8F8-4512-B7A4-5F51C78464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5498" y="4587480"/>
                  <a:ext cx="1135456" cy="1135456"/>
                </a:xfrm>
                <a:prstGeom prst="rect">
                  <a:avLst/>
                </a:prstGeom>
              </p:spPr>
            </p:pic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8995B68-19B0-4F08-9BDD-4BFAB181FCC2}"/>
                    </a:ext>
                  </a:extLst>
                </p:cNvPr>
                <p:cNvGrpSpPr/>
                <p:nvPr/>
              </p:nvGrpSpPr>
              <p:grpSpPr>
                <a:xfrm>
                  <a:off x="5911182" y="5155208"/>
                  <a:ext cx="851027" cy="824485"/>
                  <a:chOff x="7948728" y="3310525"/>
                  <a:chExt cx="1523276" cy="1475767"/>
                </a:xfrm>
              </p:grpSpPr>
              <p:pic>
                <p:nvPicPr>
                  <p:cNvPr id="29" name="Picture 28" descr="A close up of an animal&#10;&#10;Description automatically generated">
                    <a:extLst>
                      <a:ext uri="{FF2B5EF4-FFF2-40B4-BE49-F238E27FC236}">
                        <a16:creationId xmlns:a16="http://schemas.microsoft.com/office/drawing/2014/main" id="{B3BDD979-C617-4CBB-A916-D466989976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8040620" y="3310525"/>
                    <a:ext cx="1431384" cy="1475767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 descr="A close up of graphics&#10;&#10;Description automatically generated">
                    <a:extLst>
                      <a:ext uri="{FF2B5EF4-FFF2-40B4-BE49-F238E27FC236}">
                        <a16:creationId xmlns:a16="http://schemas.microsoft.com/office/drawing/2014/main" id="{D27A3FF6-D556-44C5-8F3B-12972B1429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 rot="2942963">
                    <a:off x="8722329" y="3668645"/>
                    <a:ext cx="698198" cy="698198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30" descr="A picture containing knife&#10;&#10;Description automatically generated">
                    <a:extLst>
                      <a:ext uri="{FF2B5EF4-FFF2-40B4-BE49-F238E27FC236}">
                        <a16:creationId xmlns:a16="http://schemas.microsoft.com/office/drawing/2014/main" id="{753168EB-5969-45BC-8E88-3690A5122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7948728" y="3578523"/>
                    <a:ext cx="1008957" cy="1008957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32" name="Rectangle 3">
            <a:extLst>
              <a:ext uri="{FF2B5EF4-FFF2-40B4-BE49-F238E27FC236}">
                <a16:creationId xmlns:a16="http://schemas.microsoft.com/office/drawing/2014/main" id="{DF2B9E6D-1C2D-4114-AC9D-B9542E6E5C54}"/>
              </a:ext>
            </a:extLst>
          </p:cNvPr>
          <p:cNvSpPr/>
          <p:nvPr/>
        </p:nvSpPr>
        <p:spPr>
          <a:xfrm>
            <a:off x="570669" y="2586141"/>
            <a:ext cx="4097829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mendapat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ijin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bupati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wali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 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Dioptimalkan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memanfaatkan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teknologi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daring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dikoordinir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oleh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panitia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Pengaturan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cara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penjualan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meliputi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pembatasan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waktu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alur pergerakan satu arah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j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arak antar orang di dalam lokasi minimal 1 meter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BDE2E030-81A4-43EB-B2B8-F03B810C9715}"/>
              </a:ext>
            </a:extLst>
          </p:cNvPr>
          <p:cNvSpPr/>
          <p:nvPr/>
        </p:nvSpPr>
        <p:spPr>
          <a:xfrm>
            <a:off x="5593742" y="2396873"/>
            <a:ext cx="3160556" cy="26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Telah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mendapat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/>
              </a:rPr>
              <a:t>rekomendasi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dari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melalui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UPT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Puskeswan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Hanya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dihadiri oleh panitia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Pengaturan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kepadatan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dengan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membatasi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jumlah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panitia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Pengaturan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jarak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minimal 1 meter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tidak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saling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berhadapan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</a:t>
            </a:r>
          </a:p>
          <a:p>
            <a:pPr marL="285750" marR="0" lvl="0" indent="-28575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Pendistribusian daging kurban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dilakukan oleh panitia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 rumah mustahik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896" b="68490" l="13763" r="26940"/>
                    </a14:imgEffect>
                  </a14:imgLayer>
                </a14:imgProps>
              </a:ext>
            </a:extLst>
          </a:blip>
          <a:srcRect l="13595" t="34687" r="73489" b="31251"/>
          <a:stretch/>
        </p:blipFill>
        <p:spPr>
          <a:xfrm>
            <a:off x="643931" y="107625"/>
            <a:ext cx="1158065" cy="10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415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931</Words>
  <Application>Microsoft Office PowerPoint</Application>
  <PresentationFormat>On-screen Show (16:9)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Franklin Gothic Book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YANNO FINDRIA</cp:lastModifiedBy>
  <cp:revision>65</cp:revision>
  <dcterms:created xsi:type="dcterms:W3CDTF">2014-04-01T16:27:38Z</dcterms:created>
  <dcterms:modified xsi:type="dcterms:W3CDTF">2020-07-13T02:58:28Z</dcterms:modified>
</cp:coreProperties>
</file>